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315" r:id="rId3"/>
    <p:sldId id="257" r:id="rId4"/>
    <p:sldId id="304" r:id="rId5"/>
    <p:sldId id="258" r:id="rId6"/>
    <p:sldId id="259" r:id="rId7"/>
    <p:sldId id="260" r:id="rId8"/>
    <p:sldId id="261" r:id="rId9"/>
    <p:sldId id="299" r:id="rId10"/>
    <p:sldId id="301" r:id="rId11"/>
    <p:sldId id="320" r:id="rId12"/>
    <p:sldId id="308" r:id="rId13"/>
    <p:sldId id="303" r:id="rId14"/>
    <p:sldId id="307" r:id="rId15"/>
    <p:sldId id="321" r:id="rId16"/>
    <p:sldId id="306" r:id="rId17"/>
    <p:sldId id="262" r:id="rId18"/>
    <p:sldId id="263" r:id="rId19"/>
    <p:sldId id="267" r:id="rId20"/>
    <p:sldId id="318" r:id="rId21"/>
    <p:sldId id="319" r:id="rId22"/>
    <p:sldId id="275" r:id="rId23"/>
    <p:sldId id="265" r:id="rId24"/>
    <p:sldId id="266" r:id="rId25"/>
    <p:sldId id="268" r:id="rId26"/>
    <p:sldId id="269" r:id="rId27"/>
    <p:sldId id="310" r:id="rId28"/>
    <p:sldId id="270" r:id="rId29"/>
    <p:sldId id="271" r:id="rId30"/>
    <p:sldId id="283" r:id="rId31"/>
    <p:sldId id="272" r:id="rId32"/>
    <p:sldId id="313" r:id="rId33"/>
    <p:sldId id="274" r:id="rId34"/>
    <p:sldId id="276" r:id="rId35"/>
    <p:sldId id="277" r:id="rId36"/>
    <p:sldId id="278" r:id="rId37"/>
    <p:sldId id="317" r:id="rId38"/>
    <p:sldId id="279" r:id="rId39"/>
    <p:sldId id="280" r:id="rId40"/>
    <p:sldId id="281" r:id="rId41"/>
    <p:sldId id="282" r:id="rId42"/>
    <p:sldId id="284" r:id="rId43"/>
    <p:sldId id="285" r:id="rId44"/>
    <p:sldId id="311" r:id="rId45"/>
    <p:sldId id="298" r:id="rId46"/>
    <p:sldId id="286" r:id="rId47"/>
    <p:sldId id="290" r:id="rId48"/>
    <p:sldId id="291" r:id="rId49"/>
    <p:sldId id="305" r:id="rId50"/>
    <p:sldId id="292" r:id="rId51"/>
    <p:sldId id="293" r:id="rId52"/>
    <p:sldId id="294" r:id="rId53"/>
    <p:sldId id="295" r:id="rId54"/>
    <p:sldId id="297" r:id="rId55"/>
    <p:sldId id="316" r:id="rId56"/>
    <p:sldId id="312" r:id="rId57"/>
    <p:sldId id="314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7" autoAdjust="0"/>
  </p:normalViewPr>
  <p:slideViewPr>
    <p:cSldViewPr>
      <p:cViewPr varScale="1">
        <p:scale>
          <a:sx n="65" d="100"/>
          <a:sy n="65" d="100"/>
        </p:scale>
        <p:origin x="-14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CEFF8A-0C21-496B-97F1-D9AEA6AA9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4ABA2-9096-4EBE-88FD-05770872943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4360D-AC74-416A-8793-E8167363B1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4360D-AC74-416A-8793-E8167363B15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CBBC9-F05E-4352-B1F6-F53BAFDAB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ECAE4-34A1-49A3-A4E5-0F8C429C4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7D314-DA09-415A-8FC5-8CCD3AD44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069CA-D689-41B2-8E6B-54ECD406E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40831-87C0-4A9A-9F95-4B594C004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FB9B7-7EAB-4860-ABEA-CF30A13E0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89F87-F95C-464B-8B38-0F244F918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ADBE2-0419-4F13-80D4-97A6EA3AF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1C36A-81BD-4AE0-B258-90A676317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194F6-C58B-48FF-8893-F3AF4127F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6BF55-8AB0-4099-9B8C-9565E76EB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2FE1506-DA4A-4208-A211-58DC146C6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com/imgres?imgurl=http://www.worldstatesmen.org/us-1861.gif&amp;imgrefurl=http://www.worldstatesmen.org/United_States.html&amp;h=221&amp;w=368&amp;sz=2&amp;tbnid=IZjl_olKgdjP9M:&amp;tbnh=70&amp;tbnw=118&amp;hl=en&amp;start=17&amp;prev=/images%3Fq%3Dus%2Bflag%2Bin%2B1861%26svnum%3D10%26hl%3Den%26lr%3D%26sa%3D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hyperlink" Target="http://images.google.com/imgres?imgurl=http://wwwstd.enmu.edu/scottco/confederate_flag.jpg&amp;imgrefurl=http://wwwstd.enmu.edu/scottco/&amp;h=330&amp;w=500&amp;sz=198&amp;tbnid=yQ4rYpQe6becxM:&amp;tbnh=83&amp;tbnw=127&amp;hl=en&amp;start=1&amp;prev=/images%3Fq%3Dconfederate%2Bflag%26svnum%3D10%26hl%3Den%26lr%3D%26sa%3D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1/Mitrailleuse_front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mericancivilwar.com/civil_war_map/manassas1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hyperlink" Target="//upload.wikimedia.org/wikipedia/commons/7/76/Jeb_stuart.jpg" TargetMode="External"/><Relationship Id="rId2" Type="http://schemas.openxmlformats.org/officeDocument/2006/relationships/hyperlink" Target="//upload.wikimedia.org/wikipedia/commons/c/cf/James_Longstreet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hyperlink" Target="//upload.wikimedia.org/wikipedia/commons/7/77/Ap_hill.jpg" TargetMode="Externa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6/6a/GenJohnPope.jpeg" TargetMode="External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hyperlink" Target="//upload.wikimedia.org/wikipedia/commons/2/24/Ambrose_Burnside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b/b2/George_G._Meade_Standing.jpg" TargetMode="External"/><Relationship Id="rId5" Type="http://schemas.openxmlformats.org/officeDocument/2006/relationships/image" Target="../media/image31.jpeg"/><Relationship Id="rId4" Type="http://schemas.openxmlformats.org/officeDocument/2006/relationships/hyperlink" Target="//upload.wikimedia.org/wikipedia/commons/0/0b/Joseph_Hooker_-_Brady-Handy--restored.jpg" TargetMode="External"/><Relationship Id="rId9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hyperlink" Target="http://en.wikipedia.org/wiki/File:Richmond-Petersburg.png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Civil War Study Guide</a:t>
            </a:r>
          </a:p>
        </p:txBody>
      </p:sp>
      <p:pic>
        <p:nvPicPr>
          <p:cNvPr id="2051" name="Picture 5" descr="us-186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10000"/>
            <a:ext cx="310515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" descr="confederate_fla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810000"/>
            <a:ext cx="28194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1" descr="1nat12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447800"/>
            <a:ext cx="2286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Springfield Rif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762000"/>
            <a:ext cx="8153400" cy="1789113"/>
          </a:xfrm>
          <a:noFill/>
        </p:spPr>
      </p:pic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2803525" y="188913"/>
            <a:ext cx="319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Springfield – Main Union Rifle</a:t>
            </a:r>
          </a:p>
        </p:txBody>
      </p:sp>
      <p:pic>
        <p:nvPicPr>
          <p:cNvPr id="11268" name="Picture 12" descr="Enfield Rifle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4191000"/>
            <a:ext cx="8077200" cy="1652588"/>
          </a:xfrm>
          <a:noFill/>
        </p:spPr>
      </p:pic>
      <p:sp>
        <p:nvSpPr>
          <p:cNvPr id="11269" name="Text Box 15"/>
          <p:cNvSpPr txBox="1">
            <a:spLocks noChangeArrowheads="1"/>
          </p:cNvSpPr>
          <p:nvPr/>
        </p:nvSpPr>
        <p:spPr bwMode="auto">
          <a:xfrm>
            <a:off x="3032125" y="3236913"/>
            <a:ext cx="347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Enfield – Main Confederate Rifle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British-Enfield-Bayo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27660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7" descr="Civil_War_Accoutrement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684338"/>
            <a:ext cx="5334000" cy="517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593725" y="3617913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Bayonet</a:t>
            </a: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5241925" y="1179513"/>
            <a:ext cx="296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Officer and Cavalry Swords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29" descr="CH-1874-Sharps-x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42862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1030"/>
          <p:cNvSpPr txBox="1">
            <a:spLocks noChangeArrowheads="1"/>
          </p:cNvSpPr>
          <p:nvPr/>
        </p:nvSpPr>
        <p:spPr bwMode="auto">
          <a:xfrm>
            <a:off x="1508125" y="36513"/>
            <a:ext cx="154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Sharps Rifles</a:t>
            </a:r>
          </a:p>
        </p:txBody>
      </p:sp>
      <p:pic>
        <p:nvPicPr>
          <p:cNvPr id="13316" name="Picture 1032" descr="bulletc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86200"/>
            <a:ext cx="3810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033"/>
          <p:cNvSpPr txBox="1">
            <a:spLocks noChangeArrowheads="1"/>
          </p:cNvSpPr>
          <p:nvPr/>
        </p:nvSpPr>
        <p:spPr bwMode="auto">
          <a:xfrm>
            <a:off x="6308725" y="323691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Minie Bullets</a:t>
            </a:r>
          </a:p>
        </p:txBody>
      </p:sp>
      <p:pic>
        <p:nvPicPr>
          <p:cNvPr id="13318" name="Picture 1035" descr="Repeating_Rif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962400"/>
            <a:ext cx="4762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1036"/>
          <p:cNvSpPr txBox="1">
            <a:spLocks noChangeArrowheads="1"/>
          </p:cNvSpPr>
          <p:nvPr/>
        </p:nvSpPr>
        <p:spPr bwMode="auto">
          <a:xfrm>
            <a:off x="1812925" y="3160713"/>
            <a:ext cx="155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Spencer Rifle</a:t>
            </a:r>
          </a:p>
        </p:txBody>
      </p:sp>
      <p:pic>
        <p:nvPicPr>
          <p:cNvPr id="13320" name="Picture 1038" descr="http://upload.wikimedia.org/wikipedia/commons/7/7f/1861Nav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0"/>
            <a:ext cx="4267200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 Box 1039"/>
          <p:cNvSpPr txBox="1">
            <a:spLocks noChangeArrowheads="1"/>
          </p:cNvSpPr>
          <p:nvPr/>
        </p:nvSpPr>
        <p:spPr bwMode="auto">
          <a:xfrm>
            <a:off x="3565525" y="2170113"/>
            <a:ext cx="108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Colt</a:t>
            </a:r>
          </a:p>
          <a:p>
            <a:r>
              <a:rPr lang="en-US"/>
              <a:t>Revolver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29" descr="1857 Napole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33528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1030"/>
          <p:cNvSpPr txBox="1">
            <a:spLocks noChangeArrowheads="1"/>
          </p:cNvSpPr>
          <p:nvPr/>
        </p:nvSpPr>
        <p:spPr bwMode="auto">
          <a:xfrm>
            <a:off x="1431925" y="112713"/>
            <a:ext cx="116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Napoleon</a:t>
            </a:r>
          </a:p>
        </p:txBody>
      </p:sp>
      <p:pic>
        <p:nvPicPr>
          <p:cNvPr id="14340" name="Picture 1032" descr="10 lb Parrott Rif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8382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1033"/>
          <p:cNvSpPr txBox="1">
            <a:spLocks noChangeArrowheads="1"/>
          </p:cNvSpPr>
          <p:nvPr/>
        </p:nvSpPr>
        <p:spPr bwMode="auto">
          <a:xfrm>
            <a:off x="6537325" y="11271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Parrott</a:t>
            </a:r>
          </a:p>
        </p:txBody>
      </p:sp>
      <p:pic>
        <p:nvPicPr>
          <p:cNvPr id="14342" name="Picture 1035" descr="15 inch Dahlgren g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191000"/>
            <a:ext cx="32766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1036"/>
          <p:cNvSpPr txBox="1">
            <a:spLocks noChangeArrowheads="1"/>
          </p:cNvSpPr>
          <p:nvPr/>
        </p:nvSpPr>
        <p:spPr bwMode="auto">
          <a:xfrm>
            <a:off x="1812925" y="3465513"/>
            <a:ext cx="111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Dahlgren</a:t>
            </a:r>
          </a:p>
        </p:txBody>
      </p:sp>
      <p:pic>
        <p:nvPicPr>
          <p:cNvPr id="14344" name="Picture 1038" descr="Canister 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0386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 Box 1039"/>
          <p:cNvSpPr txBox="1">
            <a:spLocks noChangeArrowheads="1"/>
          </p:cNvSpPr>
          <p:nvPr/>
        </p:nvSpPr>
        <p:spPr bwMode="auto">
          <a:xfrm>
            <a:off x="6689725" y="3313113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Canister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29" descr="8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757238"/>
            <a:ext cx="66865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1030"/>
          <p:cNvSpPr txBox="1">
            <a:spLocks noChangeArrowheads="1"/>
          </p:cNvSpPr>
          <p:nvPr/>
        </p:nvSpPr>
        <p:spPr bwMode="auto">
          <a:xfrm>
            <a:off x="3260725" y="112713"/>
            <a:ext cx="175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13 inch mortars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1-The-Gatling-Gun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File:Mitrailleuse fron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60045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Civil War Battles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South – named battles after nearest town</a:t>
            </a:r>
          </a:p>
          <a:p>
            <a:pPr eaLnBrk="1" hangingPunct="1"/>
            <a:r>
              <a:rPr lang="en-US" smtClean="0"/>
              <a:t>North – named battles after nearest land feature – town, river, mountain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utoUpdateAnimBg="0"/>
      <p:bldP spid="9523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 Battles in the East 1861-62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Most Major fighting was done in Northern Virginia area between the capitals.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July 21, 1861 – First Manassas (Bull Run) – Confederate Victory – Stonewall Jackson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Both sides prepare for a longer war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Main Armies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North – Army of the Potomac – George McClellan becomes new commander in July 1861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South – Army of Northern Virginia – Robert E. Lee becomes commander in June 18, 1862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South wins most early battles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East in 1861-62 continued</a:t>
            </a:r>
          </a:p>
        </p:txBody>
      </p:sp>
      <p:pic>
        <p:nvPicPr>
          <p:cNvPr id="19459" name="Picture 5" descr="l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360045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mcclellan_5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447800"/>
            <a:ext cx="3760788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1050925" y="6361113"/>
            <a:ext cx="159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Robert E. Lee</a:t>
            </a:r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5241925" y="6284913"/>
            <a:ext cx="229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George B. McClellan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stonewall_jackson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38100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660525" y="5827713"/>
            <a:ext cx="207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Stonewall Jackson</a:t>
            </a:r>
          </a:p>
        </p:txBody>
      </p:sp>
      <p:pic>
        <p:nvPicPr>
          <p:cNvPr id="20484" name="Picture 6" descr="manassas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0"/>
            <a:ext cx="54102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SECESSION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SOUTH CAROLINA IS FIRST TO LEAVE THE UNION ON DECEMBER 20, 1860, FOLLOWED BY MS, FL, AL, GA, LA, AND TX.</a:t>
            </a:r>
          </a:p>
          <a:p>
            <a:pPr eaLnBrk="1" hangingPunct="1"/>
            <a:r>
              <a:rPr lang="en-US" sz="2800" smtClean="0"/>
              <a:t>FEBRUARY 4, 1861 – CONFEDERATE STATES OF AMERICA ARE FORMED</a:t>
            </a:r>
          </a:p>
          <a:p>
            <a:pPr eaLnBrk="1" hangingPunct="1"/>
            <a:r>
              <a:rPr lang="en-US" sz="2800" smtClean="0"/>
              <a:t>JEFFERSON DAVIS IS ELECTED ITS FIRST PRESIDENT</a:t>
            </a:r>
          </a:p>
          <a:p>
            <a:pPr eaLnBrk="1" hangingPunct="1"/>
            <a:r>
              <a:rPr lang="en-US" sz="2800" smtClean="0"/>
              <a:t>FIRST CAPITAL – MONTGOMERY, ALABAMA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File:James Longstree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829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 descr="NathanBedfordForre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0"/>
            <a:ext cx="25574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 descr="File:Ap hil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4013" y="0"/>
            <a:ext cx="243998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1" descr="File:Jeb stuart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81500" y="3276600"/>
            <a:ext cx="27622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12"/>
          <p:cNvSpPr txBox="1">
            <a:spLocks noChangeArrowheads="1"/>
          </p:cNvSpPr>
          <p:nvPr/>
        </p:nvSpPr>
        <p:spPr bwMode="auto">
          <a:xfrm>
            <a:off x="365125" y="5599113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Confederate generals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File:Ambrose Burnside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512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7" descr="File:Joseph Hooker - Brady-Handy--restore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1813" y="0"/>
            <a:ext cx="226218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9" descr="File:George G. Meade Standing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0"/>
            <a:ext cx="27574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1" descr="File:GenJohnPope.jpe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2988" y="3048000"/>
            <a:ext cx="23955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669925" y="5218113"/>
            <a:ext cx="172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Union generals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27" descr="1862_east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8763" y="1219200"/>
            <a:ext cx="5075237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029" descr="1861_east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3875088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1030"/>
          <p:cNvSpPr txBox="1">
            <a:spLocks noChangeArrowheads="1"/>
          </p:cNvSpPr>
          <p:nvPr/>
        </p:nvSpPr>
        <p:spPr bwMode="auto">
          <a:xfrm>
            <a:off x="1965325" y="265113"/>
            <a:ext cx="307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Eastern Maps for 1861-1862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Antietam(Sharpsburg) – September 17, 1862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Key battle of the war – South hoped that beating North in Maryland would bring in England and France on their side.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Lost Orders – McClellan finds a copy of Lee’s battle plan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Bloodiest single day of the war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Casualties – Union – 12,000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Confederacy – 13,000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Basically a draw, but long-term is a Union Victory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antietam-csa-d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49625"/>
            <a:ext cx="5715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antietam_f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NY%2020th%20at%20Antiet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352800"/>
            <a:ext cx="4495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AutoShape 9" descr="Antietam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AutoShape 11" descr="Antietam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AutoShape 13" descr="Antietam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Text Box 14"/>
          <p:cNvSpPr txBox="1">
            <a:spLocks noChangeArrowheads="1"/>
          </p:cNvSpPr>
          <p:nvPr/>
        </p:nvSpPr>
        <p:spPr bwMode="auto">
          <a:xfrm>
            <a:off x="593725" y="2855913"/>
            <a:ext cx="201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Confederate dead</a:t>
            </a:r>
          </a:p>
        </p:txBody>
      </p:sp>
      <p:sp>
        <p:nvSpPr>
          <p:cNvPr id="25609" name="Text Box 15"/>
          <p:cNvSpPr txBox="1">
            <a:spLocks noChangeArrowheads="1"/>
          </p:cNvSpPr>
          <p:nvPr/>
        </p:nvSpPr>
        <p:spPr bwMode="auto">
          <a:xfrm>
            <a:off x="2270125" y="265113"/>
            <a:ext cx="174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Battlefield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bloodylanelthu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5257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burnside_wn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 descr="antietam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0638" y="0"/>
            <a:ext cx="65833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441325" y="2398713"/>
            <a:ext cx="145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Bloody 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antietam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69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077" descr="hh31m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66788"/>
            <a:ext cx="38100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078"/>
          <p:cNvSpPr txBox="1">
            <a:spLocks noChangeArrowheads="1"/>
          </p:cNvSpPr>
          <p:nvPr/>
        </p:nvSpPr>
        <p:spPr bwMode="auto">
          <a:xfrm>
            <a:off x="3413125" y="265113"/>
            <a:ext cx="145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Bloody 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Union Blockade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North had many more ships and cut off Southern ports, stopping supplies from Europe</a:t>
            </a:r>
          </a:p>
          <a:p>
            <a:pPr eaLnBrk="1" hangingPunct="1"/>
            <a:r>
              <a:rPr lang="en-US" sz="2800" smtClean="0"/>
              <a:t>Blockade runners</a:t>
            </a:r>
          </a:p>
          <a:p>
            <a:pPr eaLnBrk="1" hangingPunct="1"/>
            <a:r>
              <a:rPr lang="en-US" sz="2800" smtClean="0"/>
              <a:t>Ironclads</a:t>
            </a:r>
          </a:p>
          <a:p>
            <a:pPr eaLnBrk="1" hangingPunct="1"/>
            <a:r>
              <a:rPr lang="en-US" sz="2800" smtClean="0"/>
              <a:t>First successful sub attack - Hunley</a:t>
            </a:r>
          </a:p>
          <a:p>
            <a:pPr eaLnBrk="1" hangingPunct="1"/>
            <a:r>
              <a:rPr lang="en-US" sz="2800" smtClean="0"/>
              <a:t>March 9, 1862 – Monitor vs. Virginia (Merrimac)</a:t>
            </a:r>
          </a:p>
          <a:p>
            <a:pPr eaLnBrk="1" hangingPunct="1"/>
            <a:r>
              <a:rPr lang="en-US" sz="2800" smtClean="0"/>
              <a:t>Last Confederate port open – Wilmington, NC – protected by Fort Fisher – captured by North on January 15, 1865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monitor_and_merrim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706437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Lincoln Takes Office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Seven states had already seceded and formed Confederate States of America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Lincoln told others that he would not abolish slavery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Confederacy began taking over all federal posts and forts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70038"/>
            <a:ext cx="4038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Fort Sumter – Charleston, SC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April 12, 1861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First shots of the Civil War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Lincoln calls for 75,000 state militia to put down the rebellion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build="p" autoUpdateAnimBg="0"/>
      <p:bldP spid="3078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monitor_de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938" y="1011238"/>
            <a:ext cx="608012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2270125" y="26511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Monitor after battle with Virginia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fort_fisher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29" descr="hunle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76600"/>
            <a:ext cx="46672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1031" descr="hunley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75" y="2809875"/>
            <a:ext cx="40481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033" descr="hunl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81000"/>
            <a:ext cx="5572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Vicksburg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battle in the West</a:t>
            </a:r>
          </a:p>
          <a:p>
            <a:pPr eaLnBrk="1" hangingPunct="1"/>
            <a:r>
              <a:rPr lang="en-US" smtClean="0"/>
              <a:t>May 22, 1863 – July 4, 1863</a:t>
            </a:r>
          </a:p>
          <a:p>
            <a:pPr eaLnBrk="1" hangingPunct="1"/>
            <a:r>
              <a:rPr lang="en-US" smtClean="0"/>
              <a:t>Union Commander – Ulysses Grant, assisted by William T. Sherman</a:t>
            </a:r>
          </a:p>
          <a:p>
            <a:pPr eaLnBrk="1" hangingPunct="1"/>
            <a:r>
              <a:rPr lang="en-US" smtClean="0"/>
              <a:t>Confederate Commander – John C. Pemberton</a:t>
            </a:r>
          </a:p>
          <a:p>
            <a:pPr eaLnBrk="1" hangingPunct="1"/>
            <a:r>
              <a:rPr lang="en-US" smtClean="0"/>
              <a:t>Union Victory – South is split in half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1862_west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088" y="1011238"/>
            <a:ext cx="723582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Emancipation Proclamation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Lincoln felt that freeing slaves in Confederacy would give the North moral superiority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Many northerners did not support this – They wanted to restore the Union, not end slavery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Was it constitutional?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What would the border states do? (KY, MO, DE, MD)  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Had to wait for a Union Victory to issue it – Antietam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September 22, 1862 – would take effect on January 1, 1863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Caused many slaves to attempt to escape whenever Union troops were nearby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8" grpId="0" build="p" autoUpdateAnimBg="0"/>
      <p:bldP spid="2662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Black Soldiers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Large casualties led some northerners to look at black men as a new manpower source</a:t>
            </a:r>
          </a:p>
          <a:p>
            <a:pPr eaLnBrk="1" hangingPunct="1"/>
            <a:r>
              <a:rPr lang="en-US" smtClean="0"/>
              <a:t>1863 – blacks could join the army to fight</a:t>
            </a:r>
          </a:p>
          <a:p>
            <a:pPr eaLnBrk="1" hangingPunct="1"/>
            <a:r>
              <a:rPr lang="en-US" smtClean="0"/>
              <a:t>54</a:t>
            </a:r>
            <a:r>
              <a:rPr lang="en-US" baseline="30000" smtClean="0"/>
              <a:t>th</a:t>
            </a:r>
            <a:r>
              <a:rPr lang="en-US" smtClean="0"/>
              <a:t> Massachusetts Regiment – Fort Wagner – July 18, 1863 – (Glory)</a:t>
            </a:r>
          </a:p>
          <a:p>
            <a:pPr eaLnBrk="1" hangingPunct="1"/>
            <a:r>
              <a:rPr lang="en-US" smtClean="0"/>
              <a:t>180,000 blacks served with the Union army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http://upload.wikimedia.org/wikipedia/commons/1/12/Robert_Gould_Sh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78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136525" y="3770313"/>
            <a:ext cx="217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Robert Gould Shaw</a:t>
            </a:r>
          </a:p>
        </p:txBody>
      </p:sp>
      <p:pic>
        <p:nvPicPr>
          <p:cNvPr id="38916" name="Picture 6" descr="http://www.pbs.org/wgbh/aia/part4/images/4blus0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0"/>
            <a:ext cx="50292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4479925" y="3846513"/>
            <a:ext cx="300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54</a:t>
            </a:r>
            <a:r>
              <a:rPr lang="en-US" baseline="30000"/>
              <a:t>th</a:t>
            </a:r>
            <a:r>
              <a:rPr lang="en-US"/>
              <a:t> Massachusetts soldiers</a:t>
            </a:r>
          </a:p>
        </p:txBody>
      </p:sp>
      <p:pic>
        <p:nvPicPr>
          <p:cNvPr id="38918" name="Picture 9" descr="http://www.civilwaracademy.com/images/fort-wagn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0350"/>
            <a:ext cx="373380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10"/>
          <p:cNvSpPr txBox="1">
            <a:spLocks noChangeArrowheads="1"/>
          </p:cNvSpPr>
          <p:nvPr/>
        </p:nvSpPr>
        <p:spPr bwMode="auto">
          <a:xfrm>
            <a:off x="3946525" y="5599113"/>
            <a:ext cx="247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Attack on Fort Wagner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War Opposition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038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Emancipation upset many Northerners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Copperheads – anti-war Democrats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Lincoln dealt with opposition by suspending “Habeas Corpus” – constitutional protection from unlawful imprisonment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1863 – passed a military draft – caused riots in several cities – New York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“Rich man’s war, poor man’s fight”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South – Prices shot up as blockade cut off supplies – not enough of anything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Confederate money was worthless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Food riots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Draft law of 1862 – large slaveowners were exempt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States did not cooperate – each looked out for its own interests first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  <p:bldP spid="29700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0638"/>
            <a:ext cx="8229600" cy="609600"/>
          </a:xfrm>
        </p:spPr>
        <p:txBody>
          <a:bodyPr/>
          <a:lstStyle/>
          <a:p>
            <a:pPr eaLnBrk="1" hangingPunct="1"/>
            <a:r>
              <a:rPr lang="en-US" sz="4000" smtClean="0"/>
              <a:t>Home Front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Many men off at war – women had to fill in the jobs – factories, farms etc.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Women had important roles as nurses – Dorothea Dix, </a:t>
            </a:r>
            <a:r>
              <a:rPr lang="en-US" sz="2800" b="1" smtClean="0"/>
              <a:t>Clara Barton</a:t>
            </a:r>
            <a:r>
              <a:rPr lang="en-US" sz="2800" smtClean="0"/>
              <a:t>, Sally Tompkins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Dr. Mary Walker—surgeon, spy for the Union, won Congressional Medal of Honor &amp; Sarah Emma Edmonds who fought as a man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Army camp life was hard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Prison camps were extremely bad – Andersonville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Twice as many soldiers die of disease than in combat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Medical care is poor – didn’t know how to treat infections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fort_sum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7" descr="5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25" y="2409825"/>
            <a:ext cx="39528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1050925" y="3694113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Fort Sumter Today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5546725" y="1789113"/>
            <a:ext cx="304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Fort Sumter After The Battle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Image, Source: digital file from original neg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03288"/>
            <a:ext cx="7315200" cy="595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7"/>
          <p:cNvSpPr txBox="1">
            <a:spLocks noChangeArrowheads="1"/>
          </p:cNvSpPr>
          <p:nvPr/>
        </p:nvSpPr>
        <p:spPr bwMode="auto">
          <a:xfrm>
            <a:off x="3260725" y="188913"/>
            <a:ext cx="145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Union Camp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centreville_winter_qua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1313" y="1011238"/>
            <a:ext cx="592137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2955925" y="265113"/>
            <a:ext cx="211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Confederate Camp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CIVIL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5588" y="1011238"/>
            <a:ext cx="609282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CIVIL0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713" y="1011238"/>
            <a:ext cx="6126162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2422525" y="265113"/>
            <a:ext cx="426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Union Doctor Performing An Amputation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027" descr="fe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1225"/>
            <a:ext cx="6096000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1028"/>
          <p:cNvSpPr txBox="1">
            <a:spLocks noChangeArrowheads="1"/>
          </p:cNvSpPr>
          <p:nvPr/>
        </p:nvSpPr>
        <p:spPr bwMode="auto">
          <a:xfrm>
            <a:off x="2346325" y="188913"/>
            <a:ext cx="240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Civil War amputations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029" descr="Skin-Gangrene-D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688" y="1233488"/>
            <a:ext cx="65246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1030"/>
          <p:cNvSpPr txBox="1">
            <a:spLocks noChangeArrowheads="1"/>
          </p:cNvSpPr>
          <p:nvPr/>
        </p:nvSpPr>
        <p:spPr bwMode="auto">
          <a:xfrm>
            <a:off x="3489325" y="417513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Gangrene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CIVIL0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1011238"/>
            <a:ext cx="725805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1812925" y="188913"/>
            <a:ext cx="488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Union Prisoners Getting Food at Andersonville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6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975" y="1011238"/>
            <a:ext cx="5989638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2270125" y="265113"/>
            <a:ext cx="387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Union Army Cooks Preparing Dinner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mtClean="0"/>
              <a:t>Gettysburg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July 1-3, 1863 – Lee hoped that winning a battle in the North would cause the Union to give up and gain the South European assistance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Day One – Culp’s Hill, Cemetery Hill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Day Two – Little Round Top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Day Three – Pickett’s Charge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Casualties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Union – 23,000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Confederate – 28,000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South Is on the defensive for the rest of the war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Gettysburg Address – Nov. 19, 1863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Jennie Wade – only civilian killed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NC loses more men at Gettysburg and throughout the war than any other state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26</a:t>
            </a:r>
            <a:r>
              <a:rPr lang="en-US" sz="2400" baseline="30000" smtClean="0"/>
              <a:t>th</a:t>
            </a:r>
            <a:r>
              <a:rPr lang="en-US" sz="2400" smtClean="0"/>
              <a:t> North Carolina Regiment – loses 714 of 800 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Gettysburg-July 1, 18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2667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7" descr="Gettysburg-July 2, 18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752600"/>
            <a:ext cx="2590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Picture 9" descr="Gettysburg-July 3, 18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752600"/>
            <a:ext cx="2667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10"/>
          <p:cNvSpPr txBox="1">
            <a:spLocks noChangeArrowheads="1"/>
          </p:cNvSpPr>
          <p:nvPr/>
        </p:nvSpPr>
        <p:spPr bwMode="auto">
          <a:xfrm>
            <a:off x="1203325" y="1027113"/>
            <a:ext cx="108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Day One</a:t>
            </a:r>
          </a:p>
        </p:txBody>
      </p:sp>
      <p:sp>
        <p:nvSpPr>
          <p:cNvPr id="51206" name="Text Box 11"/>
          <p:cNvSpPr txBox="1">
            <a:spLocks noChangeArrowheads="1"/>
          </p:cNvSpPr>
          <p:nvPr/>
        </p:nvSpPr>
        <p:spPr bwMode="auto">
          <a:xfrm>
            <a:off x="3946525" y="1103313"/>
            <a:ext cx="108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Day Two</a:t>
            </a:r>
          </a:p>
        </p:txBody>
      </p:sp>
      <p:sp>
        <p:nvSpPr>
          <p:cNvPr id="51207" name="Text Box 12"/>
          <p:cNvSpPr txBox="1">
            <a:spLocks noChangeArrowheads="1"/>
          </p:cNvSpPr>
          <p:nvPr/>
        </p:nvSpPr>
        <p:spPr bwMode="auto">
          <a:xfrm>
            <a:off x="6918325" y="1027113"/>
            <a:ext cx="125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Day Three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Choosing Sides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Four more slave states join Confederacy – NC, VA, TN, ARK – Richmond, VA. becomes Confederate capital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Slave States that stay with the Union – MD, KY, MO, DE – border states – MD most important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People of Western Virginia refuse to leave the Union and break away, forming West Virginia into a state by 1863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Both sides rely on volunteers at the start, believing the war will be over quickly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11238"/>
            <a:ext cx="59436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3413125" y="265113"/>
            <a:ext cx="186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Little Round Top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5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288" y="1011238"/>
            <a:ext cx="6069012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2803525" y="265113"/>
            <a:ext cx="404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Dead Union Soldiers in the Wheatfield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5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213" y="1011238"/>
            <a:ext cx="625157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2346325" y="265113"/>
            <a:ext cx="501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Dead Union Soldiers in front of Cemetery Ridge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5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2325" y="1011238"/>
            <a:ext cx="4960938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3184525" y="265113"/>
            <a:ext cx="133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Devil’s Den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685800"/>
          </a:xfrm>
        </p:spPr>
        <p:txBody>
          <a:bodyPr/>
          <a:lstStyle/>
          <a:p>
            <a:pPr eaLnBrk="1" hangingPunct="1"/>
            <a:r>
              <a:rPr lang="en-US" smtClean="0"/>
              <a:t>End of the War</a:t>
            </a:r>
            <a:br>
              <a:rPr lang="en-US" smtClean="0"/>
            </a:br>
            <a:endParaRPr 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Grant takes over Union Army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Total War – Grant and Sherman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Sherman’s March to the Sea – Spring 1864 to December 1864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Wilderness Campaign – May – June 1864 – some of the bloodiest battles of the war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Petersburg – June 1864 to March 1865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Lee attempts to retreat and join other Confederates in NC, but is caught and surrounded by Grant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Appomattox Court House – April 9, 1865 – Lee surrenders his army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April 14, 1865 – Lincoln is assassinated by John Wilkes Booth – southern sympathizer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Remaining Confederate forces surrender by end of May 1865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War Deaths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Union – 360,000 – 110,000 in battle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Confederacy – 258,000 – 93,000 in battle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Total – 620,000 – revised to 750,000 recently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NC – about 21,000 – 3 times that of any other southern state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5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wild_petersburg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-11869738" y="1195388"/>
            <a:ext cx="9144000" cy="0"/>
          </a:xfrm>
          <a:prstGeom prst="rect">
            <a:avLst/>
          </a:prstGeom>
          <a:solidFill>
            <a:srgbClr val="FFDBDB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31740" rIns="0" bIns="31740">
            <a:spAutoFit/>
          </a:bodyPr>
          <a:lstStyle/>
          <a:p>
            <a:endParaRPr lang="en-US"/>
          </a:p>
        </p:txBody>
      </p:sp>
      <p:pic>
        <p:nvPicPr>
          <p:cNvPr id="57348" name="Picture 6" descr="400px-Richmond-Petersbur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479675"/>
            <a:ext cx="457200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 Box 7"/>
          <p:cNvSpPr txBox="1">
            <a:spLocks noChangeArrowheads="1"/>
          </p:cNvSpPr>
          <p:nvPr/>
        </p:nvSpPr>
        <p:spPr bwMode="auto">
          <a:xfrm>
            <a:off x="746125" y="3846513"/>
            <a:ext cx="241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Wilderness Campaign</a:t>
            </a:r>
          </a:p>
        </p:txBody>
      </p:sp>
      <p:sp>
        <p:nvSpPr>
          <p:cNvPr id="57350" name="Text Box 8"/>
          <p:cNvSpPr txBox="1">
            <a:spLocks noChangeArrowheads="1"/>
          </p:cNvSpPr>
          <p:nvPr/>
        </p:nvSpPr>
        <p:spPr bwMode="auto">
          <a:xfrm>
            <a:off x="6156325" y="1941513"/>
            <a:ext cx="220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Siege of Petersburg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Lincoln/Kennedy assassination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400" b="1" smtClean="0"/>
              <a:t>Abraham Lincoln was elected to Congress in 1846.</a:t>
            </a:r>
            <a:br>
              <a:rPr lang="en-US" sz="1400" b="1" smtClean="0"/>
            </a:br>
            <a:r>
              <a:rPr lang="en-US" sz="1400" b="1" smtClean="0"/>
              <a:t>John F. Kennedy was elected to Congress in 1946. Abraham Lincoln was elected President in 1860.</a:t>
            </a:r>
            <a:br>
              <a:rPr lang="en-US" sz="1400" b="1" smtClean="0"/>
            </a:br>
            <a:r>
              <a:rPr lang="en-US" sz="1400" b="1" smtClean="0"/>
              <a:t>John F. Kennedy was elected President in 1960. 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smtClean="0"/>
              <a:t>The names Lincoln and Kennedy each contain seven letters.</a:t>
            </a:r>
            <a:br>
              <a:rPr lang="en-US" sz="1400" b="1" smtClean="0"/>
            </a:br>
            <a:r>
              <a:rPr lang="en-US" sz="1400" b="1" smtClean="0"/>
              <a:t>Both were particularly concerned with civil rights.</a:t>
            </a:r>
            <a:br>
              <a:rPr lang="en-US" sz="1400" b="1" smtClean="0"/>
            </a:br>
            <a:r>
              <a:rPr lang="en-US" sz="1400" b="1" smtClean="0"/>
              <a:t>Both wives lost their children while living in the White House.</a:t>
            </a:r>
            <a:br>
              <a:rPr lang="en-US" sz="1400" b="1" smtClean="0"/>
            </a:br>
            <a:r>
              <a:rPr lang="en-US" sz="1400" b="1" smtClean="0"/>
              <a:t>Both Presidents were shot on a Friday.</a:t>
            </a:r>
            <a:br>
              <a:rPr lang="en-US" sz="1400" b="1" smtClean="0"/>
            </a:br>
            <a:r>
              <a:rPr lang="en-US" sz="1400" b="1" smtClean="0"/>
              <a:t>Both were shot in the head. 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smtClean="0"/>
              <a:t>Here is an interesting one... 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smtClean="0"/>
              <a:t>Lincoln's secretary was named Kennedy.</a:t>
            </a:r>
            <a:br>
              <a:rPr lang="en-US" sz="1400" b="1" smtClean="0"/>
            </a:br>
            <a:r>
              <a:rPr lang="en-US" sz="1400" b="1" smtClean="0"/>
              <a:t>Kennedy's secretary was named Lincoln. </a:t>
            </a:r>
          </a:p>
          <a:p>
            <a:pPr eaLnBrk="1" hangingPunct="1">
              <a:lnSpc>
                <a:spcPct val="80000"/>
              </a:lnSpc>
            </a:pPr>
            <a:endParaRPr lang="en-US" sz="1400" smtClean="0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400" b="1" smtClean="0"/>
              <a:t>Both were assassinated by Southerners.</a:t>
            </a:r>
            <a:br>
              <a:rPr lang="en-US" sz="1400" b="1" smtClean="0"/>
            </a:br>
            <a:r>
              <a:rPr lang="en-US" sz="1400" b="1" smtClean="0"/>
              <a:t>Both were succeeded by Southerners.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smtClean="0"/>
              <a:t> Both successors were named Johnson.</a:t>
            </a:r>
            <a:br>
              <a:rPr lang="en-US" sz="1400" b="1" smtClean="0"/>
            </a:br>
            <a:r>
              <a:rPr lang="en-US" sz="1400" b="1" smtClean="0"/>
              <a:t>Andrew Johnson, who succeeded Lincoln, was born in 1808.</a:t>
            </a:r>
            <a:br>
              <a:rPr lang="en-US" sz="1400" b="1" smtClean="0"/>
            </a:br>
            <a:r>
              <a:rPr lang="en-US" sz="1400" b="1" smtClean="0"/>
              <a:t>Lyndon Johnson, who succeeded Kennedy, was born in 1908.</a:t>
            </a:r>
            <a:br>
              <a:rPr lang="en-US" sz="1400" b="1" smtClean="0"/>
            </a:br>
            <a:r>
              <a:rPr lang="en-US" sz="1400" b="1" smtClean="0"/>
              <a:t>John Wilkes Booth, who assassinated Lincoln was born in 1839.</a:t>
            </a:r>
            <a:br>
              <a:rPr lang="en-US" sz="1400" b="1" smtClean="0"/>
            </a:br>
            <a:r>
              <a:rPr lang="en-US" sz="1400" b="1" smtClean="0"/>
              <a:t>Lee Harvey Oswald, who assassinated Kennedy was born in 1939.</a:t>
            </a:r>
            <a:br>
              <a:rPr lang="en-US" sz="1400" b="1" smtClean="0"/>
            </a:br>
            <a:r>
              <a:rPr lang="en-US" sz="1400" b="1" smtClean="0"/>
              <a:t>Both assassins were known by their three names.</a:t>
            </a:r>
            <a:br>
              <a:rPr lang="en-US" sz="1400" b="1" smtClean="0"/>
            </a:br>
            <a:r>
              <a:rPr lang="en-US" sz="1400" b="1" smtClean="0"/>
              <a:t>Both names compromise fifteen letters.</a:t>
            </a:r>
            <a:br>
              <a:rPr lang="en-US" sz="1400" b="1" smtClean="0"/>
            </a:br>
            <a:r>
              <a:rPr lang="en-US" sz="1400" b="1" smtClean="0"/>
              <a:t>Booth ran from the theater and was caught in a warehouse.</a:t>
            </a:r>
            <a:br>
              <a:rPr lang="en-US" sz="1400" b="1" smtClean="0"/>
            </a:br>
            <a:r>
              <a:rPr lang="en-US" sz="1400" b="1" smtClean="0"/>
              <a:t>Oswald ran from a warehouse and was caught in a theater.</a:t>
            </a:r>
          </a:p>
          <a:p>
            <a:pPr eaLnBrk="1" hangingPunct="1">
              <a:lnSpc>
                <a:spcPct val="80000"/>
              </a:lnSpc>
            </a:pPr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5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autoUpdateAnimBg="0"/>
      <p:bldP spid="125955" grpId="0" build="p" autoUpdateAnimBg="0"/>
      <p:bldP spid="125956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 descr="john-wilkes-boo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385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7" descr="alassassination%5B1%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0"/>
            <a:ext cx="60960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9" descr="pistol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4171950"/>
            <a:ext cx="47625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Northern Advantages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North – Union or Federal - Blue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Bigger Population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22 million to 9.5 million (South) – 4 million slaves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Military-age men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North – 2.1 million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South – 800,000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Most of the industries, factories, and shipyards – more weapons and supplies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Most of the Railroads</a:t>
            </a:r>
          </a:p>
          <a:p>
            <a:pPr eaLnBrk="1" hangingPunct="1"/>
            <a:r>
              <a:rPr lang="en-US" sz="2400" smtClean="0"/>
              <a:t>23,000 miles to 9,000 miles</a:t>
            </a:r>
          </a:p>
          <a:p>
            <a:pPr eaLnBrk="1" hangingPunct="1"/>
            <a:r>
              <a:rPr lang="en-US" sz="2400" smtClean="0"/>
              <a:t>More efficient transportation</a:t>
            </a:r>
          </a:p>
          <a:p>
            <a:pPr eaLnBrk="1" hangingPunct="1"/>
            <a:r>
              <a:rPr lang="en-US" sz="2400" smtClean="0"/>
              <a:t>Much bigger financial resources</a:t>
            </a:r>
          </a:p>
          <a:p>
            <a:pPr eaLnBrk="1" hangingPunct="1"/>
            <a:r>
              <a:rPr lang="en-US" sz="2400" smtClean="0"/>
              <a:t>Central Government is stronger and in charge</a:t>
            </a:r>
          </a:p>
          <a:p>
            <a:pPr eaLnBrk="1" hangingPunct="1"/>
            <a:r>
              <a:rPr lang="en-US" sz="2400" smtClean="0"/>
              <a:t>“Battle Hymn of the Republic”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49" grpId="0" build="p" autoUpdateAnimBg="0"/>
      <p:bldP spid="615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Southern Advantages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South – Confederate or Rebels - Gray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Better military leaders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Southern Lifestyle – southern men were used to being outdoors camping, hunting, riding etc.  Made better soldiers at first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Only had to fight defensively – defense has the advantage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Fighting on their own ground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“Dixie”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First Plans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North</a:t>
            </a:r>
          </a:p>
          <a:p>
            <a:pPr eaLnBrk="1" hangingPunct="1"/>
            <a:r>
              <a:rPr lang="en-US" sz="2400" smtClean="0"/>
              <a:t>Anaconda Strategy</a:t>
            </a:r>
          </a:p>
          <a:p>
            <a:pPr eaLnBrk="1" hangingPunct="1"/>
            <a:r>
              <a:rPr lang="en-US" sz="2400" smtClean="0"/>
              <a:t>Blockade southern ports to cut off supplies and control Mississippi River to split South in half</a:t>
            </a:r>
          </a:p>
          <a:p>
            <a:pPr eaLnBrk="1" hangingPunct="1"/>
            <a:r>
              <a:rPr lang="en-US" sz="2400" smtClean="0"/>
              <a:t>Would not work quickly</a:t>
            </a:r>
          </a:p>
          <a:p>
            <a:pPr eaLnBrk="1" hangingPunct="1"/>
            <a:r>
              <a:rPr lang="en-US" sz="2400" smtClean="0"/>
              <a:t>Capture Richmond, VA – Confederate Capital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South</a:t>
            </a:r>
          </a:p>
          <a:p>
            <a:pPr eaLnBrk="1" hangingPunct="1"/>
            <a:r>
              <a:rPr lang="en-US" sz="2400" smtClean="0"/>
              <a:t>Defend itself and wear down North’s will to fight</a:t>
            </a:r>
          </a:p>
          <a:p>
            <a:pPr eaLnBrk="1" hangingPunct="1"/>
            <a:r>
              <a:rPr lang="en-US" sz="2400" smtClean="0"/>
              <a:t>Capture Washington, DC – Union Capital</a:t>
            </a:r>
          </a:p>
          <a:p>
            <a:pPr eaLnBrk="1" hangingPunct="1"/>
            <a:r>
              <a:rPr lang="en-US" sz="2400" smtClean="0"/>
              <a:t>Cotton Diplomacy – believed that England and France would help them to get Southern cotton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0" grpId="0" build="p" autoUpdateAnimBg="0"/>
      <p:bldP spid="922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Civil War Weapons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eaLnBrk="1" hangingPunct="1"/>
            <a:r>
              <a:rPr lang="en-US" smtClean="0"/>
              <a:t>Infantry – foot soldiers – occupy land</a:t>
            </a:r>
          </a:p>
          <a:p>
            <a:pPr eaLnBrk="1" hangingPunct="1"/>
            <a:r>
              <a:rPr lang="en-US" smtClean="0"/>
              <a:t>Cavalry – rode horses – scouting</a:t>
            </a:r>
          </a:p>
          <a:p>
            <a:pPr eaLnBrk="1" hangingPunct="1"/>
            <a:r>
              <a:rPr lang="en-US" smtClean="0"/>
              <a:t>Artillery – cannon – support attack and defend places</a:t>
            </a:r>
          </a:p>
          <a:p>
            <a:pPr eaLnBrk="1" hangingPunct="1"/>
            <a:r>
              <a:rPr lang="en-US" smtClean="0"/>
              <a:t>Battleline – double line of soldiers – one line firing, one line re-loading</a:t>
            </a:r>
          </a:p>
          <a:p>
            <a:pPr eaLnBrk="1" hangingPunct="1"/>
            <a:r>
              <a:rPr lang="en-US" smtClean="0"/>
              <a:t>Bayonet – stabbing blade attached to end of rifle when charging</a:t>
            </a:r>
          </a:p>
          <a:p>
            <a:pPr eaLnBrk="1" hangingPunct="1"/>
            <a:r>
              <a:rPr lang="en-US" smtClean="0"/>
              <a:t>Hollow Shot/Canister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utoUpdateAnimBg="0"/>
      <p:bldP spid="61445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1442</Words>
  <Application>Microsoft Office PowerPoint</Application>
  <PresentationFormat>On-screen Show (4:3)</PresentationFormat>
  <Paragraphs>204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Arial</vt:lpstr>
      <vt:lpstr>Calibri</vt:lpstr>
      <vt:lpstr>Default Design</vt:lpstr>
      <vt:lpstr>Civil War Study Guide</vt:lpstr>
      <vt:lpstr>SECESSION</vt:lpstr>
      <vt:lpstr>Lincoln Takes Office</vt:lpstr>
      <vt:lpstr>Slide 4</vt:lpstr>
      <vt:lpstr>Choosing Sides</vt:lpstr>
      <vt:lpstr>Northern Advantages</vt:lpstr>
      <vt:lpstr>Southern Advantages</vt:lpstr>
      <vt:lpstr>First Plans </vt:lpstr>
      <vt:lpstr>Civil War Weapons</vt:lpstr>
      <vt:lpstr>Slide 10</vt:lpstr>
      <vt:lpstr>Slide 11</vt:lpstr>
      <vt:lpstr>Slide 12</vt:lpstr>
      <vt:lpstr>Slide 13</vt:lpstr>
      <vt:lpstr>Slide 14</vt:lpstr>
      <vt:lpstr>Slide 15</vt:lpstr>
      <vt:lpstr>Civil War Battles</vt:lpstr>
      <vt:lpstr>First Battles in the East 1861-62</vt:lpstr>
      <vt:lpstr>East in 1861-62 continued</vt:lpstr>
      <vt:lpstr>Slide 19</vt:lpstr>
      <vt:lpstr>Slide 20</vt:lpstr>
      <vt:lpstr>Slide 21</vt:lpstr>
      <vt:lpstr>Slide 22</vt:lpstr>
      <vt:lpstr>Antietam(Sharpsburg) – September 17, 1862</vt:lpstr>
      <vt:lpstr>Slide 24</vt:lpstr>
      <vt:lpstr>Slide 25</vt:lpstr>
      <vt:lpstr>Slide 26</vt:lpstr>
      <vt:lpstr>Slide 27</vt:lpstr>
      <vt:lpstr>Union Blockade</vt:lpstr>
      <vt:lpstr>Slide 29</vt:lpstr>
      <vt:lpstr>Slide 30</vt:lpstr>
      <vt:lpstr>Slide 31</vt:lpstr>
      <vt:lpstr>Slide 32</vt:lpstr>
      <vt:lpstr>Vicksburg</vt:lpstr>
      <vt:lpstr>Slide 34</vt:lpstr>
      <vt:lpstr>Emancipation Proclamation</vt:lpstr>
      <vt:lpstr>Black Soldiers</vt:lpstr>
      <vt:lpstr>Slide 37</vt:lpstr>
      <vt:lpstr>War Opposition</vt:lpstr>
      <vt:lpstr>Home Front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Gettysburg</vt:lpstr>
      <vt:lpstr>Slide 49</vt:lpstr>
      <vt:lpstr>Slide 50</vt:lpstr>
      <vt:lpstr>Slide 51</vt:lpstr>
      <vt:lpstr>Slide 52</vt:lpstr>
      <vt:lpstr>Slide 53</vt:lpstr>
      <vt:lpstr>End of the War </vt:lpstr>
      <vt:lpstr>Slide 55</vt:lpstr>
      <vt:lpstr>Lincoln/Kennedy assassination</vt:lpstr>
      <vt:lpstr>Slide 57</vt:lpstr>
    </vt:vector>
  </TitlesOfParts>
  <Company>WSFCS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War Study Guide</dc:title>
  <dc:creator>WSFCS</dc:creator>
  <cp:lastModifiedBy>chansen</cp:lastModifiedBy>
  <cp:revision>75</cp:revision>
  <dcterms:created xsi:type="dcterms:W3CDTF">2006-03-07T13:30:50Z</dcterms:created>
  <dcterms:modified xsi:type="dcterms:W3CDTF">2016-02-09T13:20:29Z</dcterms:modified>
</cp:coreProperties>
</file>