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315" r:id="rId5"/>
    <p:sldId id="308" r:id="rId6"/>
    <p:sldId id="309" r:id="rId7"/>
    <p:sldId id="310" r:id="rId8"/>
    <p:sldId id="314" r:id="rId9"/>
    <p:sldId id="316" r:id="rId10"/>
    <p:sldId id="317" r:id="rId11"/>
    <p:sldId id="311" r:id="rId12"/>
    <p:sldId id="312" r:id="rId13"/>
    <p:sldId id="313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7" r:id="rId33"/>
    <p:sldId id="285" r:id="rId34"/>
    <p:sldId id="286" r:id="rId35"/>
    <p:sldId id="288" r:id="rId36"/>
    <p:sldId id="289" r:id="rId37"/>
    <p:sldId id="290" r:id="rId38"/>
    <p:sldId id="292" r:id="rId39"/>
    <p:sldId id="303" r:id="rId40"/>
    <p:sldId id="304" r:id="rId41"/>
    <p:sldId id="305" r:id="rId42"/>
    <p:sldId id="306" r:id="rId43"/>
    <p:sldId id="307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1" r:id="rId52"/>
    <p:sldId id="302" r:id="rId53"/>
    <p:sldId id="30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5C63B2E-3FC3-4C56-B211-FB7CCA6E8E4F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CD908D-3638-4E41-8612-4B21A0938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erendip.brynmawr.edu/bb/kinser/Structure1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_dJ97Vwoup4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detailpage&amp;v=5MmYY8sj73g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countycessation.org/tobaccofacts/Cigarette-Ingredient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PtCZawoIbw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4GUkzTnFG0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TdxH-pJf5Q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Drugs, Tobacco, and Alcohol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24-48 hours can progress to…</a:t>
            </a:r>
          </a:p>
          <a:p>
            <a:pPr lvl="1"/>
            <a:r>
              <a:rPr lang="en-US" dirty="0" smtClean="0"/>
              <a:t>Visual, auditory, or tactile hallucinations</a:t>
            </a:r>
          </a:p>
          <a:p>
            <a:pPr lvl="1"/>
            <a:r>
              <a:rPr lang="en-US" dirty="0" smtClean="0"/>
              <a:t>Seizures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Delirium Tremens (DT’s) can start after 48-72 hours…</a:t>
            </a:r>
          </a:p>
          <a:p>
            <a:pPr lvl="1"/>
            <a:r>
              <a:rPr lang="en-US" dirty="0" smtClean="0"/>
              <a:t>Disorientation, confusion, and severe anxiety</a:t>
            </a:r>
          </a:p>
          <a:p>
            <a:pPr lvl="1"/>
            <a:r>
              <a:rPr lang="en-US" dirty="0" smtClean="0"/>
              <a:t>Hallucinations (primarily visual) which cannot be distinguished from reality</a:t>
            </a:r>
          </a:p>
          <a:p>
            <a:pPr lvl="1"/>
            <a:r>
              <a:rPr lang="en-US" dirty="0" smtClean="0"/>
              <a:t>Profuse sweating</a:t>
            </a:r>
          </a:p>
          <a:p>
            <a:pPr lvl="1"/>
            <a:r>
              <a:rPr lang="en-US" dirty="0" smtClean="0"/>
              <a:t>Seizures</a:t>
            </a:r>
          </a:p>
          <a:p>
            <a:pPr lvl="1"/>
            <a:r>
              <a:rPr lang="en-US" dirty="0" smtClean="0"/>
              <a:t>High blood pressure</a:t>
            </a:r>
          </a:p>
          <a:p>
            <a:pPr lvl="1"/>
            <a:r>
              <a:rPr lang="en-US" dirty="0" smtClean="0"/>
              <a:t>Racing and irregular heartbeat</a:t>
            </a:r>
          </a:p>
          <a:p>
            <a:pPr lvl="1"/>
            <a:r>
              <a:rPr lang="en-US" dirty="0" smtClean="0"/>
              <a:t>Severe tremors</a:t>
            </a:r>
          </a:p>
          <a:p>
            <a:pPr lvl="1"/>
            <a:r>
              <a:rPr lang="en-US" dirty="0" smtClean="0"/>
              <a:t>Low-grade fever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 function after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effects of alcohol disappear when the alcohol has been processed and eliminated from the system</a:t>
            </a:r>
          </a:p>
          <a:p>
            <a:endParaRPr lang="en-US" dirty="0" smtClean="0"/>
          </a:p>
          <a:p>
            <a:r>
              <a:rPr lang="en-US" dirty="0" smtClean="0"/>
              <a:t>Most alcoholics suffering from cognitive impairment show some improvement in brain structure and function within just one year of abstinence </a:t>
            </a:r>
          </a:p>
          <a:p>
            <a:pPr lvl="1"/>
            <a:r>
              <a:rPr lang="en-US" dirty="0" smtClean="0"/>
              <a:t>Some cases take longer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Prohibitions Against Hosting Underage Drinking Parties</a:t>
            </a:r>
          </a:p>
          <a:p>
            <a:pPr lvl="1"/>
            <a:r>
              <a:rPr lang="en-US" dirty="0" smtClean="0"/>
              <a:t>Adults who allow parties are breaking two laws</a:t>
            </a:r>
          </a:p>
          <a:p>
            <a:pPr lvl="2"/>
            <a:r>
              <a:rPr lang="en-US" dirty="0" smtClean="0"/>
              <a:t>Furnishing alcohol to a minor</a:t>
            </a:r>
          </a:p>
          <a:p>
            <a:pPr lvl="2"/>
            <a:r>
              <a:rPr lang="en-US" dirty="0" smtClean="0"/>
              <a:t>Allowing underage drinking to occur on property they control</a:t>
            </a:r>
          </a:p>
          <a:p>
            <a:pPr lvl="3"/>
            <a:r>
              <a:rPr lang="en-US" dirty="0" smtClean="0"/>
              <a:t>Could face up to 1 year in jail and $1000 fine</a:t>
            </a:r>
          </a:p>
          <a:p>
            <a:pPr lvl="3"/>
            <a:r>
              <a:rPr lang="en-US" dirty="0" smtClean="0"/>
              <a:t>Could face civil lawsuits</a:t>
            </a:r>
          </a:p>
          <a:p>
            <a:r>
              <a:rPr lang="en-US" dirty="0" smtClean="0"/>
              <a:t>ZERO Tolerance </a:t>
            </a:r>
          </a:p>
          <a:p>
            <a:pPr lvl="1"/>
            <a:r>
              <a:rPr lang="en-US" dirty="0" smtClean="0"/>
              <a:t>Driving after consuming any alcohol under the age of 21 is strictly prohibited</a:t>
            </a:r>
          </a:p>
          <a:p>
            <a:pPr lvl="1"/>
            <a:r>
              <a:rPr lang="en-US" dirty="0" smtClean="0"/>
              <a:t>Conviction leads to suspension of license for 6 months</a:t>
            </a:r>
          </a:p>
          <a:p>
            <a:pPr lvl="1"/>
            <a:r>
              <a:rPr lang="en-US" dirty="0" smtClean="0"/>
              <a:t>Refusal of breathalyzer results in automatic 1 year suspension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Amnesty for Good Samaritans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accidental deaths in NYS due to alcohol and drug overdose than </a:t>
            </a:r>
            <a:r>
              <a:rPr lang="en-US" smtClean="0"/>
              <a:t>traffic accidents</a:t>
            </a:r>
          </a:p>
          <a:p>
            <a:endParaRPr lang="en-US" dirty="0" smtClean="0"/>
          </a:p>
          <a:p>
            <a:r>
              <a:rPr lang="en-US" dirty="0" smtClean="0"/>
              <a:t>Good Samaritan 911 Law</a:t>
            </a:r>
          </a:p>
          <a:p>
            <a:pPr lvl="1"/>
            <a:r>
              <a:rPr lang="en-US" dirty="0" smtClean="0"/>
              <a:t>A person who, in good faith, seeks health care for someone who is experiencing a drug or alcohol overdose or other life-threatening medical emergency shall not be charged or prosecuted for a controlled substance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more vulnerable to </a:t>
            </a:r>
            <a:r>
              <a:rPr lang="en-US" smtClean="0"/>
              <a:t>alcohol-related abnormalities</a:t>
            </a:r>
            <a:endParaRPr lang="en-US" dirty="0"/>
          </a:p>
        </p:txBody>
      </p:sp>
      <p:pic>
        <p:nvPicPr>
          <p:cNvPr id="4" name="Content Placeholder 3" descr="Brain areas affected by alcoho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6096000" cy="5222240"/>
          </a:xfrm>
        </p:spPr>
      </p:pic>
      <p:sp>
        <p:nvSpPr>
          <p:cNvPr id="6" name="TextBox 5"/>
          <p:cNvSpPr txBox="1"/>
          <p:nvPr/>
        </p:nvSpPr>
        <p:spPr>
          <a:xfrm>
            <a:off x="5867400" y="632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Brain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Wernicke-Korsakoff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from reduced Thiamine (Vitamin B1) intake</a:t>
            </a:r>
          </a:p>
          <a:p>
            <a:endParaRPr lang="en-US" dirty="0" smtClean="0"/>
          </a:p>
          <a:p>
            <a:r>
              <a:rPr lang="en-US" dirty="0" smtClean="0"/>
              <a:t>Up to 80% of alcoholics have a deficiency in Thiamine </a:t>
            </a:r>
          </a:p>
          <a:p>
            <a:endParaRPr lang="en-US" dirty="0" smtClean="0"/>
          </a:p>
          <a:p>
            <a:r>
              <a:rPr lang="en-US" dirty="0" smtClean="0"/>
              <a:t>Continued deficiency will result in WKS</a:t>
            </a:r>
          </a:p>
          <a:p>
            <a:endParaRPr lang="en-US" dirty="0" smtClean="0"/>
          </a:p>
          <a:p>
            <a:r>
              <a:rPr lang="en-US" dirty="0" smtClean="0"/>
              <a:t>Occurs in two stages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Wernicke’s</a:t>
            </a:r>
            <a:r>
              <a:rPr lang="en-US" dirty="0" smtClean="0"/>
              <a:t> </a:t>
            </a:r>
            <a:r>
              <a:rPr lang="en-US" b="0" dirty="0" smtClean="0"/>
              <a:t>encephalopathy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stage of WKS</a:t>
            </a:r>
          </a:p>
          <a:p>
            <a:r>
              <a:rPr lang="en-US" dirty="0" smtClean="0"/>
              <a:t>Short-lived and severe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Mental confusion </a:t>
            </a:r>
          </a:p>
          <a:p>
            <a:pPr lvl="1"/>
            <a:r>
              <a:rPr lang="en-US" dirty="0" smtClean="0"/>
              <a:t>Paralysis of the nerves that move the eyes (i.e., </a:t>
            </a:r>
            <a:r>
              <a:rPr lang="en-US" dirty="0" err="1" smtClean="0"/>
              <a:t>oculomotor</a:t>
            </a:r>
            <a:r>
              <a:rPr lang="en-US" dirty="0" smtClean="0"/>
              <a:t> disturbances) </a:t>
            </a:r>
          </a:p>
          <a:p>
            <a:pPr lvl="1"/>
            <a:r>
              <a:rPr lang="en-US" dirty="0" smtClean="0"/>
              <a:t>Difficulty with muscle coordination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Patients may not exhibit all three symptoms to be diagnosed with WE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/>
              <a:t>Korsakoff’s</a:t>
            </a:r>
            <a:r>
              <a:rPr lang="en-US" b="0" dirty="0" smtClean="0"/>
              <a:t> psychosis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80-90% of patients with </a:t>
            </a:r>
            <a:r>
              <a:rPr lang="en-US" dirty="0" err="1" smtClean="0"/>
              <a:t>Wernicke’s</a:t>
            </a:r>
            <a:r>
              <a:rPr lang="en-US" dirty="0" smtClean="0"/>
              <a:t> Encephalopathy develop KP</a:t>
            </a:r>
          </a:p>
          <a:p>
            <a:r>
              <a:rPr lang="en-US" dirty="0" smtClean="0"/>
              <a:t>Chronic and debilitating syndrome characterized by:</a:t>
            </a:r>
          </a:p>
          <a:p>
            <a:pPr lvl="1"/>
            <a:r>
              <a:rPr lang="en-US" dirty="0" smtClean="0"/>
              <a:t>Persistent learning and memory problems</a:t>
            </a:r>
          </a:p>
          <a:p>
            <a:pPr lvl="1"/>
            <a:r>
              <a:rPr lang="en-US" dirty="0" smtClean="0"/>
              <a:t>Trouble making new memories</a:t>
            </a:r>
          </a:p>
          <a:p>
            <a:pPr lvl="1"/>
            <a:r>
              <a:rPr lang="en-US" dirty="0" smtClean="0"/>
              <a:t>Difficulty with walking and coordination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Cerebellum is most sensitive to thiamine deficiency and area of the brain most frequently damaged by chronic alcohol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alcohol consumption</a:t>
            </a:r>
          </a:p>
          <a:p>
            <a:r>
              <a:rPr lang="en-US" dirty="0" smtClean="0"/>
              <a:t>Increase Thiamin intake</a:t>
            </a:r>
          </a:p>
          <a:p>
            <a:endParaRPr lang="en-US" dirty="0" smtClean="0"/>
          </a:p>
          <a:p>
            <a:r>
              <a:rPr lang="en-US" dirty="0" smtClean="0"/>
              <a:t>More severe cases that lead to permanent brain damage result in 24 hour professional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Alcoholic Liver Disease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Starts as inflammation of the liver</a:t>
            </a:r>
          </a:p>
          <a:p>
            <a:endParaRPr lang="en-US" sz="2000" dirty="0" smtClean="0"/>
          </a:p>
          <a:p>
            <a:r>
              <a:rPr lang="en-US" sz="2000" dirty="0" smtClean="0"/>
              <a:t>Years of heavy drinking results in </a:t>
            </a:r>
            <a:r>
              <a:rPr lang="en-US" sz="2000" dirty="0" smtClean="0">
                <a:solidFill>
                  <a:srgbClr val="FFFF00"/>
                </a:solidFill>
              </a:rPr>
              <a:t>cirrhosis</a:t>
            </a:r>
            <a:r>
              <a:rPr lang="en-US" sz="2000" dirty="0" smtClean="0"/>
              <a:t> of the liver </a:t>
            </a:r>
          </a:p>
          <a:p>
            <a:pPr lvl="1"/>
            <a:r>
              <a:rPr lang="en-US" sz="1800" dirty="0" smtClean="0"/>
              <a:t>Permanent scarring and poor function</a:t>
            </a:r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E:\Aguilo Health\cirrhosis-l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813437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Part 1 - Alcohol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it affects brain and body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Liver Function and the Brain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Prolonged liver dysfunction can lead to hepatic encephalopathy </a:t>
            </a:r>
          </a:p>
          <a:p>
            <a:r>
              <a:rPr lang="en-US" dirty="0" smtClean="0"/>
              <a:t>Hepatic Encephalopathy </a:t>
            </a:r>
          </a:p>
          <a:p>
            <a:pPr lvl="1"/>
            <a:r>
              <a:rPr lang="en-US" dirty="0" smtClean="0"/>
              <a:t>Changes sleep patterns, mood, and personality</a:t>
            </a:r>
          </a:p>
          <a:p>
            <a:pPr lvl="1"/>
            <a:r>
              <a:rPr lang="en-US" dirty="0" smtClean="0"/>
              <a:t>Anxiety and depression occur</a:t>
            </a:r>
          </a:p>
          <a:p>
            <a:pPr lvl="1"/>
            <a:r>
              <a:rPr lang="en-US" dirty="0" smtClean="0"/>
              <a:t>Shortens attention span</a:t>
            </a:r>
          </a:p>
          <a:p>
            <a:pPr lvl="1"/>
            <a:r>
              <a:rPr lang="en-US" dirty="0" smtClean="0"/>
              <a:t>Causes poor muscle control and coordination</a:t>
            </a:r>
          </a:p>
          <a:p>
            <a:pPr lvl="1"/>
            <a:r>
              <a:rPr lang="en-US" dirty="0" smtClean="0"/>
              <a:t>Hepatic Coma that can lead to death</a:t>
            </a:r>
          </a:p>
          <a:p>
            <a:r>
              <a:rPr lang="en-US" dirty="0" smtClean="0"/>
              <a:t>Develops from two toxins present in the brain – ammonia and manganese</a:t>
            </a:r>
          </a:p>
          <a:p>
            <a:r>
              <a:rPr lang="en-US" dirty="0" smtClean="0"/>
              <a:t>Decreased liver function allows these toxins to enter brain through the bloodstream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alcohol consumption</a:t>
            </a:r>
          </a:p>
          <a:p>
            <a:r>
              <a:rPr lang="en-US" dirty="0" smtClean="0"/>
              <a:t>Drugs to lower blood ammonia concentrations</a:t>
            </a:r>
          </a:p>
          <a:p>
            <a:r>
              <a:rPr lang="en-US" dirty="0" smtClean="0"/>
              <a:t>Liver assist devices</a:t>
            </a:r>
          </a:p>
          <a:p>
            <a:r>
              <a:rPr lang="en-US" dirty="0" smtClean="0"/>
              <a:t>Liver transplant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Cirrhosis of the liver CANNOT be reversed!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Part 2 - Tobacco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Makeup of a Cigarette</a:t>
            </a:r>
            <a:endParaRPr lang="en-US" dirty="0"/>
          </a:p>
        </p:txBody>
      </p:sp>
      <p:pic>
        <p:nvPicPr>
          <p:cNvPr id="4" name="Content Placeholder 3" descr="cigarette conten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24000"/>
            <a:ext cx="6248400" cy="4992668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Cigarettes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Over 4000 chemical compounds are created by burning a cigarette </a:t>
            </a:r>
          </a:p>
          <a:p>
            <a:endParaRPr lang="en-US" b="1" dirty="0" smtClean="0"/>
          </a:p>
          <a:p>
            <a:r>
              <a:rPr lang="en-US" b="1" dirty="0" smtClean="0"/>
              <a:t>69 of those chemicals are known to cause cancer.</a:t>
            </a:r>
          </a:p>
          <a:p>
            <a:endParaRPr lang="en-US" b="1" dirty="0" smtClean="0"/>
          </a:p>
          <a:p>
            <a:r>
              <a:rPr lang="en-US" b="1" dirty="0" smtClean="0"/>
              <a:t>Many </a:t>
            </a:r>
            <a:r>
              <a:rPr lang="en-US" b="1" dirty="0" smtClean="0">
                <a:hlinkClick r:id="rId2"/>
              </a:rPr>
              <a:t>additives</a:t>
            </a:r>
            <a:r>
              <a:rPr lang="en-US" b="1" dirty="0" smtClean="0"/>
              <a:t> in cigarettes are also used in food</a:t>
            </a:r>
          </a:p>
          <a:p>
            <a:endParaRPr lang="en-US" b="1" dirty="0" smtClean="0"/>
          </a:p>
          <a:p>
            <a:r>
              <a:rPr lang="en-US" b="1" dirty="0" smtClean="0"/>
              <a:t>Never tested by burning the additives, which changes its properties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Cigarettes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Tobacco is the single greatest preventable cause of disease and premature death in America today</a:t>
            </a:r>
          </a:p>
          <a:p>
            <a:r>
              <a:rPr lang="en-US" b="1" dirty="0" smtClean="0"/>
              <a:t>Carbon Monoxide, ammonia, hydrogen cyanides, and nitrogen oxides are all present in cigarette smoke</a:t>
            </a:r>
          </a:p>
          <a:p>
            <a:r>
              <a:rPr lang="en-US" b="1" dirty="0" smtClean="0"/>
              <a:t>43 known carcinogens are present in mainstream smoke, side stream smoke, or both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How are cigarettes made?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Cigars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Cigar smoke, like cigarette smoke, contains toxic and cancer-causing chemicals that are harmful to both smokers and nonsmokers.</a:t>
            </a:r>
          </a:p>
          <a:p>
            <a:r>
              <a:rPr lang="en-US" dirty="0" smtClean="0"/>
              <a:t>Cigar smoke may be more toxic than cigarette smoke </a:t>
            </a:r>
          </a:p>
          <a:p>
            <a:r>
              <a:rPr lang="en-US" dirty="0" smtClean="0"/>
              <a:t>Cigars are wrapped in a tobacco wrapper leading to the cigar not burning as completely as a cigarette</a:t>
            </a:r>
          </a:p>
          <a:p>
            <a:pPr lvl="1"/>
            <a:r>
              <a:rPr lang="en-US" dirty="0" smtClean="0"/>
              <a:t>More concentrations of toxins in cigar smoke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Smokeless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evidence suggests that smokeless tobacco (chewing tobacco) may be less harmful than smoking tobacco.</a:t>
            </a:r>
          </a:p>
          <a:p>
            <a:endParaRPr lang="en-US" dirty="0" smtClean="0"/>
          </a:p>
          <a:p>
            <a:r>
              <a:rPr lang="en-US" dirty="0" smtClean="0"/>
              <a:t>Contains 30 cancer-causing substances </a:t>
            </a:r>
          </a:p>
          <a:p>
            <a:endParaRPr lang="en-US" dirty="0" smtClean="0"/>
          </a:p>
          <a:p>
            <a:r>
              <a:rPr lang="en-US" dirty="0" smtClean="0"/>
              <a:t>Contains nicotine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resulting from Tobacco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Obstructive Pulmonary Disease (COPD)</a:t>
            </a:r>
          </a:p>
          <a:p>
            <a:pPr lvl="1"/>
            <a:r>
              <a:rPr lang="en-US" dirty="0" smtClean="0"/>
              <a:t>Progressive disease which makes it hard to breathe</a:t>
            </a:r>
          </a:p>
          <a:p>
            <a:pPr lvl="1"/>
            <a:r>
              <a:rPr lang="en-US" dirty="0" smtClean="0"/>
              <a:t>Large amounts of mucous produced when coughing, wheezing, shortness of breath, and chest tightness</a:t>
            </a:r>
          </a:p>
          <a:p>
            <a:r>
              <a:rPr lang="en-US" dirty="0" smtClean="0"/>
              <a:t>Coronary Heart Disease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Emphysema</a:t>
            </a:r>
          </a:p>
          <a:p>
            <a:r>
              <a:rPr lang="en-US" dirty="0" smtClean="0"/>
              <a:t>Bronchitis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Alcoholism – chronic and progressive disease</a:t>
            </a:r>
          </a:p>
          <a:p>
            <a:pPr lvl="1"/>
            <a:r>
              <a:rPr lang="en-US" dirty="0" smtClean="0"/>
              <a:t>Body becomes physically dependent</a:t>
            </a:r>
          </a:p>
          <a:p>
            <a:pPr lvl="1"/>
            <a:r>
              <a:rPr lang="en-US" dirty="0" smtClean="0"/>
              <a:t>Difficult to controlling when and how much you drink</a:t>
            </a:r>
          </a:p>
          <a:p>
            <a:pPr lvl="1"/>
            <a:r>
              <a:rPr lang="en-US" dirty="0" smtClean="0"/>
              <a:t>Preoccupation or obsession with consuming alcohol</a:t>
            </a:r>
          </a:p>
          <a:p>
            <a:pPr lvl="1"/>
            <a:r>
              <a:rPr lang="en-US" dirty="0" smtClean="0"/>
              <a:t>Experience withdrawal symptoms after not consuming for a period of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resulting from tobacco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Infertility</a:t>
            </a:r>
          </a:p>
          <a:p>
            <a:endParaRPr lang="en-US" dirty="0" smtClean="0"/>
          </a:p>
          <a:p>
            <a:r>
              <a:rPr lang="en-US" dirty="0" smtClean="0"/>
              <a:t>Preterm Delivery</a:t>
            </a:r>
          </a:p>
          <a:p>
            <a:endParaRPr lang="en-US" dirty="0" smtClean="0"/>
          </a:p>
          <a:p>
            <a:r>
              <a:rPr lang="en-US" dirty="0" smtClean="0"/>
              <a:t>Stillbirth</a:t>
            </a:r>
          </a:p>
          <a:p>
            <a:endParaRPr lang="en-US" dirty="0" smtClean="0"/>
          </a:p>
          <a:p>
            <a:r>
              <a:rPr lang="en-US" dirty="0" smtClean="0"/>
              <a:t>Low birth weight</a:t>
            </a:r>
          </a:p>
          <a:p>
            <a:endParaRPr lang="en-US" dirty="0" smtClean="0"/>
          </a:p>
          <a:p>
            <a:r>
              <a:rPr lang="en-US" dirty="0" smtClean="0"/>
              <a:t>Sudden Infant Death Syndrome (SIDS)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Cancers resulting from Tobacco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Acute Myeloid Leukemia</a:t>
            </a:r>
          </a:p>
          <a:p>
            <a:endParaRPr lang="en-US" dirty="0" smtClean="0"/>
          </a:p>
          <a:p>
            <a:r>
              <a:rPr lang="en-US" dirty="0" smtClean="0"/>
              <a:t>Bladder</a:t>
            </a:r>
          </a:p>
          <a:p>
            <a:endParaRPr lang="en-US" dirty="0" smtClean="0"/>
          </a:p>
          <a:p>
            <a:r>
              <a:rPr lang="en-US" dirty="0" smtClean="0"/>
              <a:t>Cervical</a:t>
            </a:r>
          </a:p>
          <a:p>
            <a:endParaRPr lang="en-US" dirty="0" smtClean="0"/>
          </a:p>
          <a:p>
            <a:r>
              <a:rPr lang="en-US" dirty="0" err="1" smtClean="0"/>
              <a:t>Colorectum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Esophageal</a:t>
            </a:r>
          </a:p>
          <a:p>
            <a:endParaRPr lang="en-US" dirty="0" smtClean="0"/>
          </a:p>
          <a:p>
            <a:r>
              <a:rPr lang="en-US" dirty="0" smtClean="0"/>
              <a:t>Kidney</a:t>
            </a:r>
          </a:p>
          <a:p>
            <a:endParaRPr lang="en-US" dirty="0" smtClean="0"/>
          </a:p>
          <a:p>
            <a:r>
              <a:rPr lang="en-US" dirty="0" smtClean="0"/>
              <a:t>Larynx (voice box)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Cancers resulting from Tobacco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Lung</a:t>
            </a:r>
          </a:p>
          <a:p>
            <a:endParaRPr lang="en-US" dirty="0" smtClean="0"/>
          </a:p>
          <a:p>
            <a:r>
              <a:rPr lang="en-US" dirty="0" smtClean="0"/>
              <a:t>Nose and Sinuses</a:t>
            </a:r>
          </a:p>
          <a:p>
            <a:endParaRPr lang="en-US" dirty="0" smtClean="0"/>
          </a:p>
          <a:p>
            <a:r>
              <a:rPr lang="en-US" dirty="0" smtClean="0"/>
              <a:t>Oral</a:t>
            </a:r>
          </a:p>
          <a:p>
            <a:endParaRPr lang="en-US" dirty="0" smtClean="0"/>
          </a:p>
          <a:p>
            <a:r>
              <a:rPr lang="en-US" dirty="0" smtClean="0"/>
              <a:t>Ovarian</a:t>
            </a:r>
          </a:p>
          <a:p>
            <a:endParaRPr lang="en-US" dirty="0" smtClean="0"/>
          </a:p>
          <a:p>
            <a:r>
              <a:rPr lang="en-US" dirty="0" smtClean="0"/>
              <a:t>Pancreas</a:t>
            </a:r>
          </a:p>
          <a:p>
            <a:endParaRPr lang="en-US" dirty="0" smtClean="0"/>
          </a:p>
          <a:p>
            <a:r>
              <a:rPr lang="en-US" dirty="0" smtClean="0"/>
              <a:t>Pharynx (throat)</a:t>
            </a:r>
          </a:p>
          <a:p>
            <a:endParaRPr lang="en-US" dirty="0" smtClean="0"/>
          </a:p>
          <a:p>
            <a:r>
              <a:rPr lang="en-US" dirty="0" smtClean="0"/>
              <a:t>Stomach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Oh, by the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More deaths </a:t>
            </a:r>
            <a:r>
              <a:rPr lang="en-US" sz="4000" dirty="0" smtClean="0"/>
              <a:t>are caused each year by </a:t>
            </a:r>
            <a:r>
              <a:rPr lang="en-US" sz="4000" dirty="0" smtClean="0">
                <a:solidFill>
                  <a:srgbClr val="FF0000"/>
                </a:solidFill>
              </a:rPr>
              <a:t>tobacco use </a:t>
            </a:r>
            <a:r>
              <a:rPr lang="en-US" sz="4000" dirty="0" smtClean="0"/>
              <a:t>than by all deaths from human immunodeficiency virus (HIV), illegal drug use, alcohol use, motor vehicle injuries, suicides, and murders </a:t>
            </a:r>
            <a:r>
              <a:rPr lang="en-US" sz="4000" i="1" u="sng" dirty="0" smtClean="0">
                <a:solidFill>
                  <a:srgbClr val="FF0000"/>
                </a:solidFill>
              </a:rPr>
              <a:t>combined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Smokes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2011, CDC reports that 43.8 million US adults are smokers</a:t>
            </a:r>
          </a:p>
          <a:p>
            <a:pPr lvl="1"/>
            <a:r>
              <a:rPr lang="en-US" dirty="0" smtClean="0"/>
              <a:t>About 1 out of 5 adults</a:t>
            </a:r>
          </a:p>
          <a:p>
            <a:pPr lvl="1"/>
            <a:r>
              <a:rPr lang="en-US" dirty="0" smtClean="0"/>
              <a:t>Most are between 25-44 years old</a:t>
            </a:r>
          </a:p>
          <a:p>
            <a:r>
              <a:rPr lang="en-US" dirty="0" smtClean="0"/>
              <a:t>As of 2011, CDC reports that 18% of high school students were smoking cigarettes.</a:t>
            </a:r>
          </a:p>
          <a:p>
            <a:endParaRPr lang="en-US" dirty="0" smtClean="0"/>
          </a:p>
          <a:p>
            <a:r>
              <a:rPr lang="en-US" dirty="0" smtClean="0"/>
              <a:t>Why do teens start smoking??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Nicotine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of the most toxic and addictive alkaloid poisons found in the tobacco plant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Found to have both stimulant and depressant properties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Nicotine Causes…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vessels to constrict</a:t>
            </a:r>
          </a:p>
          <a:p>
            <a:pPr lvl="1"/>
            <a:r>
              <a:rPr lang="en-US" dirty="0" smtClean="0"/>
              <a:t>Hypertension</a:t>
            </a:r>
          </a:p>
          <a:p>
            <a:r>
              <a:rPr lang="en-US" dirty="0" smtClean="0"/>
              <a:t>Cardiac stimulation</a:t>
            </a:r>
          </a:p>
          <a:p>
            <a:pPr lvl="1"/>
            <a:r>
              <a:rPr lang="en-US" dirty="0" smtClean="0"/>
              <a:t>Arrhythmia</a:t>
            </a:r>
          </a:p>
          <a:p>
            <a:r>
              <a:rPr lang="en-US" dirty="0" smtClean="0"/>
              <a:t>Respiratory Stimulation</a:t>
            </a:r>
          </a:p>
          <a:p>
            <a:r>
              <a:rPr lang="en-US" dirty="0" smtClean="0"/>
              <a:t>Increased Metabolic Rate</a:t>
            </a:r>
          </a:p>
          <a:p>
            <a:r>
              <a:rPr lang="en-US" dirty="0" smtClean="0"/>
              <a:t>Gastrointestinal Confusion</a:t>
            </a:r>
          </a:p>
          <a:p>
            <a:pPr lvl="1"/>
            <a:r>
              <a:rPr lang="en-US" dirty="0" smtClean="0"/>
              <a:t>Anorexics tend to be smokers</a:t>
            </a:r>
          </a:p>
          <a:p>
            <a:r>
              <a:rPr lang="en-US" dirty="0" smtClean="0"/>
              <a:t>Increased </a:t>
            </a:r>
            <a:r>
              <a:rPr lang="en-US" smtClean="0"/>
              <a:t>Nerve Impulses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3 - Drugs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Marijuana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marijuana can produce these effects,</a:t>
            </a:r>
          </a:p>
          <a:p>
            <a:r>
              <a:rPr lang="en-US" dirty="0" smtClean="0"/>
              <a:t>Euphoria</a:t>
            </a:r>
          </a:p>
          <a:p>
            <a:r>
              <a:rPr lang="en-US" dirty="0" smtClean="0"/>
              <a:t>Relaxation</a:t>
            </a:r>
          </a:p>
          <a:p>
            <a:r>
              <a:rPr lang="en-US" dirty="0" smtClean="0"/>
              <a:t>Pain Reduction</a:t>
            </a:r>
          </a:p>
          <a:p>
            <a:r>
              <a:rPr lang="en-US" dirty="0" smtClean="0"/>
              <a:t>Enhanced sensory experiences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can also affect the body by affecting</a:t>
            </a:r>
          </a:p>
          <a:p>
            <a:r>
              <a:rPr lang="en-US" dirty="0" smtClean="0"/>
              <a:t>Brain Function</a:t>
            </a:r>
          </a:p>
          <a:p>
            <a:r>
              <a:rPr lang="en-US" dirty="0" smtClean="0"/>
              <a:t>Lung Function</a:t>
            </a:r>
          </a:p>
          <a:p>
            <a:r>
              <a:rPr lang="en-US" dirty="0" smtClean="0"/>
              <a:t>Heart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Cannabidiol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Non-psychoactive compound found in marijuana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Plants high in </a:t>
            </a:r>
            <a:r>
              <a:rPr lang="en-US" dirty="0" err="1" smtClean="0"/>
              <a:t>cannabidiol</a:t>
            </a:r>
            <a:r>
              <a:rPr lang="en-US" dirty="0" smtClean="0"/>
              <a:t> (CBD) and low in THC seem to show positive effects when given to seizure patients without producing the “high”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Short term and long term effects</a:t>
            </a:r>
          </a:p>
          <a:p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Difficulty walking, blurred vision, slurred speech, slowed reaction times, impaired memory and motor skills</a:t>
            </a:r>
          </a:p>
          <a:p>
            <a:r>
              <a:rPr lang="en-US" dirty="0" smtClean="0"/>
              <a:t>Long term</a:t>
            </a:r>
          </a:p>
          <a:p>
            <a:pPr lvl="1"/>
            <a:r>
              <a:rPr lang="en-US" dirty="0" err="1" smtClean="0"/>
              <a:t>Wernicke-Korsakoff</a:t>
            </a:r>
            <a:r>
              <a:rPr lang="en-US" dirty="0" smtClean="0"/>
              <a:t> Syndrome</a:t>
            </a:r>
          </a:p>
          <a:p>
            <a:pPr lvl="1"/>
            <a:r>
              <a:rPr lang="en-US" dirty="0" smtClean="0"/>
              <a:t>Liver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found in all marijuana plants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Differing marijuana plants have varying levels</a:t>
            </a:r>
          </a:p>
          <a:p>
            <a:pPr lvl="1"/>
            <a:r>
              <a:rPr lang="en-US" dirty="0" smtClean="0"/>
              <a:t>Some higher than 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THC produces the high which substitutes for the natural stress relievers in the brain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THC and </a:t>
            </a:r>
            <a:r>
              <a:rPr lang="en-US" dirty="0" err="1" smtClean="0"/>
              <a:t>anandamide</a:t>
            </a:r>
            <a:endParaRPr lang="en-US" dirty="0"/>
          </a:p>
        </p:txBody>
      </p:sp>
      <p:pic>
        <p:nvPicPr>
          <p:cNvPr id="4" name="Content Placeholder 3" descr="THC and Anandam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5791200" cy="4350197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Effects include:</a:t>
            </a:r>
          </a:p>
          <a:p>
            <a:pPr lvl="1"/>
            <a:r>
              <a:rPr lang="en-US" dirty="0" smtClean="0"/>
              <a:t>Altered perceptions and mood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Impaired coordination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Difficulty with thinking and problem solving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Disrupted learning and memory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Marijuana usage in adolescence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Studies show:</a:t>
            </a:r>
          </a:p>
          <a:p>
            <a:r>
              <a:rPr lang="en-US" dirty="0" smtClean="0"/>
              <a:t>Substantially reduced connectivity among brain areas responsible for learning and memory.</a:t>
            </a:r>
          </a:p>
          <a:p>
            <a:endParaRPr lang="en-US" dirty="0" smtClean="0"/>
          </a:p>
          <a:p>
            <a:r>
              <a:rPr lang="en-US" dirty="0" smtClean="0"/>
              <a:t>Large long-term study in New Zealand showed that people who began smoking marijuana heavily in their teens lost an average of 8 points in IQ between age 13 and age 38.</a:t>
            </a:r>
          </a:p>
          <a:p>
            <a:endParaRPr lang="en-US" dirty="0" smtClean="0"/>
          </a:p>
          <a:p>
            <a:r>
              <a:rPr lang="en-US" dirty="0" smtClean="0"/>
              <a:t>Lost cognitive abilities were not fully restored in those who quit smoking marijuana as adults. 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Produces natural stress relievers to help cope with stressors</a:t>
            </a:r>
          </a:p>
          <a:p>
            <a:endParaRPr lang="en-US" dirty="0" smtClean="0"/>
          </a:p>
          <a:p>
            <a:r>
              <a:rPr lang="en-US" dirty="0" smtClean="0"/>
              <a:t>Cannabis substitutes for those stress relievers</a:t>
            </a:r>
          </a:p>
          <a:p>
            <a:endParaRPr lang="en-US" dirty="0" smtClean="0"/>
          </a:p>
          <a:p>
            <a:r>
              <a:rPr lang="en-US" dirty="0" smtClean="0"/>
              <a:t>Prolonged use causes dependence</a:t>
            </a:r>
          </a:p>
          <a:p>
            <a:endParaRPr lang="en-US" dirty="0" smtClean="0"/>
          </a:p>
          <a:p>
            <a:r>
              <a:rPr lang="en-US" dirty="0" smtClean="0"/>
              <a:t>Inability to create natural stress relievers</a:t>
            </a:r>
          </a:p>
          <a:p>
            <a:endParaRPr lang="en-US" dirty="0" smtClean="0"/>
          </a:p>
          <a:p>
            <a:r>
              <a:rPr lang="en-US" dirty="0" smtClean="0"/>
              <a:t>THC disrupts normal brain activity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and Heart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Causes irritation</a:t>
            </a:r>
          </a:p>
          <a:p>
            <a:pPr lvl="1"/>
            <a:r>
              <a:rPr lang="en-US" dirty="0" smtClean="0"/>
              <a:t>Long term use can lead to chronic bronchitis</a:t>
            </a:r>
          </a:p>
          <a:p>
            <a:pPr lvl="1"/>
            <a:r>
              <a:rPr lang="en-US" dirty="0" smtClean="0"/>
              <a:t>Contains up to 70% more carcinogens and irritants than tobacco smoke</a:t>
            </a:r>
          </a:p>
          <a:p>
            <a:pPr lvl="1"/>
            <a:r>
              <a:rPr lang="en-US" dirty="0" smtClean="0"/>
              <a:t>Potential to cause cancers</a:t>
            </a:r>
          </a:p>
          <a:p>
            <a:pPr lvl="2"/>
            <a:r>
              <a:rPr lang="en-US" dirty="0" smtClean="0"/>
              <a:t>Although several studies suggest this, current evidence remains inconclusive </a:t>
            </a:r>
          </a:p>
          <a:p>
            <a:r>
              <a:rPr lang="en-US" dirty="0" smtClean="0"/>
              <a:t>Heart</a:t>
            </a:r>
          </a:p>
          <a:p>
            <a:pPr lvl="1"/>
            <a:r>
              <a:rPr lang="en-US" dirty="0" smtClean="0"/>
              <a:t>Lowers blood pressure</a:t>
            </a:r>
          </a:p>
          <a:p>
            <a:pPr lvl="2"/>
            <a:r>
              <a:rPr lang="en-US" dirty="0" smtClean="0"/>
              <a:t>Leads to increased heart rate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use can be addictive</a:t>
            </a:r>
          </a:p>
          <a:p>
            <a:r>
              <a:rPr lang="en-US" dirty="0" smtClean="0"/>
              <a:t>Increased risk in respiratory issues</a:t>
            </a:r>
          </a:p>
          <a:p>
            <a:pPr lvl="1"/>
            <a:r>
              <a:rPr lang="en-US" dirty="0" smtClean="0"/>
              <a:t>Chronic cough, phlegm production, and chronic bronchitis</a:t>
            </a:r>
          </a:p>
          <a:p>
            <a:r>
              <a:rPr lang="en-US" dirty="0" smtClean="0"/>
              <a:t>Studies to determine long term effects on brain structure and brain function are inconsistent.</a:t>
            </a:r>
          </a:p>
          <a:p>
            <a:pPr lvl="1"/>
            <a:r>
              <a:rPr lang="en-US" dirty="0" smtClean="0"/>
              <a:t>Changes may be too subtle to be seen using current detection techniques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Bath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Synthetic </a:t>
            </a:r>
            <a:r>
              <a:rPr lang="en-US" dirty="0" err="1" smtClean="0"/>
              <a:t>Cathinone</a:t>
            </a:r>
            <a:endParaRPr lang="en-US" dirty="0" smtClean="0"/>
          </a:p>
          <a:p>
            <a:pPr lvl="1"/>
            <a:r>
              <a:rPr lang="en-US" dirty="0" smtClean="0"/>
              <a:t>Common ones are MDPV, </a:t>
            </a:r>
            <a:r>
              <a:rPr lang="en-US" dirty="0" err="1" smtClean="0"/>
              <a:t>mephendrone</a:t>
            </a:r>
            <a:r>
              <a:rPr lang="en-US" dirty="0" smtClean="0"/>
              <a:t>, and </a:t>
            </a:r>
            <a:r>
              <a:rPr lang="en-US" dirty="0" err="1" smtClean="0"/>
              <a:t>methylone</a:t>
            </a:r>
            <a:endParaRPr lang="en-US" dirty="0" smtClean="0"/>
          </a:p>
          <a:p>
            <a:pPr lvl="1"/>
            <a:r>
              <a:rPr lang="en-US" dirty="0" smtClean="0"/>
              <a:t>Unknown how they affect the brain</a:t>
            </a:r>
          </a:p>
          <a:p>
            <a:pPr lvl="1"/>
            <a:r>
              <a:rPr lang="en-US" dirty="0" smtClean="0"/>
              <a:t>Similar chemical makeup as methamphetamine and ecstasy</a:t>
            </a:r>
          </a:p>
          <a:p>
            <a:pPr lvl="1"/>
            <a:r>
              <a:rPr lang="en-US" dirty="0" smtClean="0"/>
              <a:t>Causes “excited delirium”</a:t>
            </a:r>
          </a:p>
          <a:p>
            <a:pPr lvl="2"/>
            <a:r>
              <a:rPr lang="en-US" dirty="0" smtClean="0"/>
              <a:t>Racing heart, chest pain, high blood pressure</a:t>
            </a:r>
          </a:p>
          <a:p>
            <a:pPr lvl="2"/>
            <a:r>
              <a:rPr lang="en-US" dirty="0" smtClean="0"/>
              <a:t>Paranoia, hallucinations, panic attacks</a:t>
            </a:r>
          </a:p>
          <a:p>
            <a:pPr lvl="2"/>
            <a:r>
              <a:rPr lang="en-US" dirty="0" smtClean="0"/>
              <a:t>Dehydration</a:t>
            </a:r>
          </a:p>
          <a:p>
            <a:pPr lvl="2"/>
            <a:r>
              <a:rPr lang="en-US" dirty="0" smtClean="0"/>
              <a:t>Breakdown of skeletal muscle tissue</a:t>
            </a:r>
          </a:p>
          <a:p>
            <a:pPr lvl="2"/>
            <a:r>
              <a:rPr lang="en-US" dirty="0" smtClean="0"/>
              <a:t>Kidney failure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MDMA, Methamphetamines, GHB, Rohypnol, </a:t>
            </a:r>
            <a:r>
              <a:rPr lang="en-US" dirty="0" err="1" smtClean="0"/>
              <a:t>Ketamine</a:t>
            </a:r>
            <a:endParaRPr lang="en-US" dirty="0" smtClean="0"/>
          </a:p>
          <a:p>
            <a:pPr lvl="1"/>
            <a:r>
              <a:rPr lang="en-US" dirty="0" smtClean="0"/>
              <a:t>GHB, Rohypnol, and </a:t>
            </a:r>
            <a:r>
              <a:rPr lang="en-US" dirty="0" err="1" smtClean="0"/>
              <a:t>ketamine</a:t>
            </a:r>
            <a:r>
              <a:rPr lang="en-US" dirty="0" smtClean="0"/>
              <a:t> are depressants that affect the Central Nervous System</a:t>
            </a:r>
          </a:p>
          <a:p>
            <a:pPr lvl="2"/>
            <a:r>
              <a:rPr lang="en-US" dirty="0" smtClean="0"/>
              <a:t>Used to commit sexual assaults because of its sedative quality and ability to incapacitate victims</a:t>
            </a:r>
          </a:p>
          <a:p>
            <a:pPr lvl="2"/>
            <a:r>
              <a:rPr lang="en-US" dirty="0" smtClean="0"/>
              <a:t>GHB in high doses can cause coma or death</a:t>
            </a:r>
          </a:p>
          <a:p>
            <a:pPr lvl="2"/>
            <a:r>
              <a:rPr lang="en-US" dirty="0" smtClean="0"/>
              <a:t>Rohypnol causes </a:t>
            </a:r>
            <a:r>
              <a:rPr lang="en-US" dirty="0" err="1" smtClean="0"/>
              <a:t>anterograde</a:t>
            </a:r>
            <a:r>
              <a:rPr lang="en-US" dirty="0" smtClean="0"/>
              <a:t> amnesia and high doses with alcohol can be lethal</a:t>
            </a:r>
          </a:p>
          <a:p>
            <a:pPr lvl="2"/>
            <a:r>
              <a:rPr lang="en-US" dirty="0" err="1" smtClean="0"/>
              <a:t>Ketamine</a:t>
            </a:r>
            <a:r>
              <a:rPr lang="en-US" dirty="0" smtClean="0"/>
              <a:t> is an anesthetic used primarily in veterinary practices and cause hallucinations, detachment from reality, delirium, and amnesia.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MDMA</a:t>
            </a:r>
          </a:p>
          <a:p>
            <a:pPr lvl="1"/>
            <a:r>
              <a:rPr lang="en-US" dirty="0" smtClean="0"/>
              <a:t>Ecstasy</a:t>
            </a:r>
          </a:p>
          <a:p>
            <a:pPr lvl="2"/>
            <a:r>
              <a:rPr lang="en-US" dirty="0" smtClean="0"/>
              <a:t>Synthetic, psychoactive drug that contains stimulant and hallucinogenic properties</a:t>
            </a:r>
          </a:p>
          <a:p>
            <a:pPr lvl="2"/>
            <a:r>
              <a:rPr lang="en-US" dirty="0" smtClean="0"/>
              <a:t>Causes release of serotonin, dopamine, and </a:t>
            </a:r>
            <a:r>
              <a:rPr lang="en-US" dirty="0" err="1" smtClean="0"/>
              <a:t>norepinephrine</a:t>
            </a:r>
            <a:endParaRPr lang="en-US" dirty="0" smtClean="0"/>
          </a:p>
          <a:p>
            <a:pPr lvl="2"/>
            <a:r>
              <a:rPr lang="en-US" dirty="0" smtClean="0"/>
              <a:t>Interferes with body’s ability to regulate temperature</a:t>
            </a:r>
          </a:p>
          <a:p>
            <a:pPr lvl="3"/>
            <a:r>
              <a:rPr lang="en-US" dirty="0" smtClean="0"/>
              <a:t>Internal temps can soar to 107 degrees, a potentially lethal temperature</a:t>
            </a:r>
          </a:p>
          <a:p>
            <a:pPr lvl="3"/>
            <a:r>
              <a:rPr lang="en-US" dirty="0" smtClean="0"/>
              <a:t>Convulsions, internal organ failure, cardiovascular system failure, or death</a:t>
            </a:r>
          </a:p>
          <a:p>
            <a:pPr lvl="3"/>
            <a:r>
              <a:rPr lang="en-US" dirty="0" smtClean="0"/>
              <a:t>Aftereffects can include confusion, depression, drug craving, anxiety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Binge Drinking:</a:t>
            </a:r>
          </a:p>
          <a:p>
            <a:pPr lvl="1"/>
            <a:r>
              <a:rPr lang="en-US" dirty="0" smtClean="0"/>
              <a:t>Men: 5 alcoholic drinks within 2 hours</a:t>
            </a:r>
          </a:p>
          <a:p>
            <a:pPr lvl="1"/>
            <a:r>
              <a:rPr lang="en-US" dirty="0" smtClean="0"/>
              <a:t>Women: 4 alcoholic drinks within 2 hours</a:t>
            </a:r>
          </a:p>
          <a:p>
            <a:pPr lvl="1"/>
            <a:r>
              <a:rPr lang="en-US" dirty="0" smtClean="0"/>
              <a:t>Generally not alcohol dependent</a:t>
            </a:r>
          </a:p>
          <a:p>
            <a:pPr>
              <a:buNone/>
            </a:pPr>
            <a:r>
              <a:rPr lang="en-US" dirty="0" smtClean="0"/>
              <a:t>If you…</a:t>
            </a:r>
          </a:p>
          <a:p>
            <a:r>
              <a:rPr lang="en-US" dirty="0" smtClean="0"/>
              <a:t>Binge once every 30 days </a:t>
            </a:r>
          </a:p>
          <a:p>
            <a:pPr lvl="1"/>
            <a:r>
              <a:rPr lang="en-US" dirty="0" smtClean="0"/>
              <a:t>Binge Drinker</a:t>
            </a:r>
          </a:p>
          <a:p>
            <a:r>
              <a:rPr lang="en-US" dirty="0" smtClean="0"/>
              <a:t>Drink 5+ during the same occasion 5 times in 30 days</a:t>
            </a:r>
          </a:p>
          <a:p>
            <a:pPr lvl="1"/>
            <a:r>
              <a:rPr lang="en-US" dirty="0" smtClean="0"/>
              <a:t>Heavy Drinker</a:t>
            </a:r>
          </a:p>
          <a:p>
            <a:r>
              <a:rPr lang="en-US" dirty="0" smtClean="0"/>
              <a:t>Have one or two drinks daily</a:t>
            </a:r>
          </a:p>
          <a:p>
            <a:pPr lvl="1"/>
            <a:r>
              <a:rPr lang="en-US" dirty="0" smtClean="0"/>
              <a:t>Moderate Drinker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Methamphetamines</a:t>
            </a:r>
          </a:p>
          <a:p>
            <a:pPr lvl="1"/>
            <a:r>
              <a:rPr lang="en-US" dirty="0" smtClean="0"/>
              <a:t>Releases high levels of dopamine in the brain</a:t>
            </a:r>
          </a:p>
          <a:p>
            <a:pPr lvl="1"/>
            <a:r>
              <a:rPr lang="en-US" dirty="0" smtClean="0"/>
              <a:t>Causes feeling of euphoria</a:t>
            </a:r>
          </a:p>
          <a:p>
            <a:pPr lvl="1"/>
            <a:r>
              <a:rPr lang="en-US" dirty="0" smtClean="0"/>
              <a:t>Stimulates heart rate and energy level</a:t>
            </a:r>
          </a:p>
          <a:p>
            <a:pPr lvl="1"/>
            <a:r>
              <a:rPr lang="en-US" dirty="0" smtClean="0"/>
              <a:t>Significantly changes brain function </a:t>
            </a:r>
          </a:p>
          <a:p>
            <a:pPr lvl="2"/>
            <a:r>
              <a:rPr lang="en-US" dirty="0" smtClean="0"/>
              <a:t>Impaired verbal learning, reduced motor skills, emotional and cognitive problems</a:t>
            </a:r>
          </a:p>
          <a:p>
            <a:pPr lvl="1"/>
            <a:r>
              <a:rPr lang="en-US" dirty="0" smtClean="0"/>
              <a:t>Significantly changes brain structure</a:t>
            </a:r>
          </a:p>
          <a:p>
            <a:pPr lvl="1"/>
            <a:r>
              <a:rPr lang="en-US" dirty="0" smtClean="0"/>
              <a:t>Long term effects include</a:t>
            </a:r>
          </a:p>
          <a:p>
            <a:pPr lvl="2"/>
            <a:r>
              <a:rPr lang="en-US" dirty="0" smtClean="0"/>
              <a:t>Extreme weight loss, severe dental problems, anxiety, confusion, insomnia, mood disturbances, violent behavior, and elements of psychotic behavior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Derivative of morphine</a:t>
            </a:r>
          </a:p>
          <a:p>
            <a:r>
              <a:rPr lang="en-US" dirty="0" smtClean="0"/>
              <a:t>Highly addictive and dangerous</a:t>
            </a:r>
          </a:p>
          <a:p>
            <a:r>
              <a:rPr lang="en-US" dirty="0" smtClean="0"/>
              <a:t>Injected, inhaled, or smoked</a:t>
            </a:r>
          </a:p>
          <a:p>
            <a:r>
              <a:rPr lang="en-US" dirty="0" smtClean="0"/>
              <a:t>Enters brain and binds to </a:t>
            </a:r>
            <a:r>
              <a:rPr lang="en-US" dirty="0" err="1" smtClean="0"/>
              <a:t>opioid</a:t>
            </a:r>
            <a:r>
              <a:rPr lang="en-US" dirty="0" smtClean="0"/>
              <a:t> receptors</a:t>
            </a:r>
          </a:p>
          <a:p>
            <a:pPr lvl="1"/>
            <a:r>
              <a:rPr lang="en-US" dirty="0" smtClean="0"/>
              <a:t>Located in many areas of the brain including brain stem, which controls automatic processes critical to life</a:t>
            </a:r>
          </a:p>
          <a:p>
            <a:pPr lvl="1"/>
            <a:r>
              <a:rPr lang="en-US" dirty="0" smtClean="0"/>
              <a:t>Person can become addicted and dependent on the drug quickly</a:t>
            </a:r>
          </a:p>
          <a:p>
            <a:r>
              <a:rPr lang="en-US" dirty="0" smtClean="0"/>
              <a:t>Euphoric feelings with clouded mental processes and the feeling of heavy extremities.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Collapsed veins </a:t>
            </a:r>
          </a:p>
          <a:p>
            <a:r>
              <a:rPr lang="en-US" dirty="0" smtClean="0"/>
              <a:t>Infection of the heart lining and valves </a:t>
            </a:r>
          </a:p>
          <a:p>
            <a:r>
              <a:rPr lang="en-US" dirty="0" smtClean="0"/>
              <a:t>Abscesses </a:t>
            </a:r>
          </a:p>
          <a:p>
            <a:r>
              <a:rPr lang="en-US" dirty="0" smtClean="0"/>
              <a:t>Constipation and gastrointestinal cramping </a:t>
            </a:r>
          </a:p>
          <a:p>
            <a:r>
              <a:rPr lang="en-US" dirty="0" smtClean="0"/>
              <a:t>Liver or kidney disease</a:t>
            </a:r>
          </a:p>
          <a:p>
            <a:r>
              <a:rPr lang="en-US" dirty="0" smtClean="0"/>
              <a:t>Death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addition, large amounts of heroin has toxic additives that mask the true concentration of the drug, making it easier to overdose, and can cause permanent organ damage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Powerful, highly addictive stimulant</a:t>
            </a:r>
          </a:p>
          <a:p>
            <a:pPr lvl="1"/>
            <a:r>
              <a:rPr lang="en-US" dirty="0" smtClean="0"/>
              <a:t>Crack is the version smoked, otherwise inhaled or injected after dissolving in water</a:t>
            </a:r>
          </a:p>
          <a:p>
            <a:r>
              <a:rPr lang="en-US" dirty="0" smtClean="0"/>
              <a:t>High lasts for a short period of time, leading users to binge </a:t>
            </a:r>
          </a:p>
          <a:p>
            <a:r>
              <a:rPr lang="en-US" dirty="0" smtClean="0"/>
              <a:t>Causes high dopamine levels in the brain, disrupting normal brain function</a:t>
            </a:r>
          </a:p>
          <a:p>
            <a:r>
              <a:rPr lang="en-US" dirty="0" smtClean="0"/>
              <a:t>Constricts blood vessels, dilates pupils; increases body temp, heart rate, and blood pressure</a:t>
            </a:r>
          </a:p>
          <a:p>
            <a:r>
              <a:rPr lang="en-US" dirty="0" smtClean="0"/>
              <a:t>Death often occurs because the heart stops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Binge Drinking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Unintentional Injuries</a:t>
            </a:r>
          </a:p>
          <a:p>
            <a:pPr lvl="1"/>
            <a:r>
              <a:rPr lang="en-US" dirty="0" smtClean="0"/>
              <a:t>Falls, car accidents, burns, drowning</a:t>
            </a:r>
          </a:p>
          <a:p>
            <a:r>
              <a:rPr lang="en-US" dirty="0" smtClean="0"/>
              <a:t>Intentional Injuries</a:t>
            </a:r>
          </a:p>
          <a:p>
            <a:pPr lvl="1"/>
            <a:r>
              <a:rPr lang="en-US" dirty="0" smtClean="0"/>
              <a:t>Domestic Violence, Sexual Assault</a:t>
            </a:r>
          </a:p>
          <a:p>
            <a:r>
              <a:rPr lang="en-US" dirty="0" smtClean="0"/>
              <a:t>Alcohol Poisoning</a:t>
            </a:r>
          </a:p>
          <a:p>
            <a:r>
              <a:rPr lang="en-US" dirty="0" smtClean="0"/>
              <a:t>STI and unintended pregnancy</a:t>
            </a:r>
          </a:p>
          <a:p>
            <a:r>
              <a:rPr lang="en-US" dirty="0" smtClean="0"/>
              <a:t>Can lead to…</a:t>
            </a:r>
          </a:p>
          <a:p>
            <a:pPr lvl="1"/>
            <a:r>
              <a:rPr lang="en-US" dirty="0" smtClean="0"/>
              <a:t>High blood pressure, liver disease, brain damage, sexual dysfunction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Binge Drinking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a depressant</a:t>
            </a:r>
          </a:p>
          <a:p>
            <a:pPr lvl="1"/>
            <a:r>
              <a:rPr lang="en-US" dirty="0" smtClean="0"/>
              <a:t>Body cannot process it faster than one drink per hour, which leads to high blood alcohol content (BAC).</a:t>
            </a:r>
          </a:p>
          <a:p>
            <a:pPr lvl="1"/>
            <a:r>
              <a:rPr lang="en-US" dirty="0" smtClean="0"/>
              <a:t>.10% or higher is legally drunk</a:t>
            </a:r>
          </a:p>
          <a:p>
            <a:pPr lvl="1"/>
            <a:r>
              <a:rPr lang="en-US" dirty="0" smtClean="0"/>
              <a:t>Higher levels can lead to poisoning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       1 five ounce glass of wine</a:t>
            </a:r>
          </a:p>
          <a:p>
            <a:pPr lvl="1">
              <a:buNone/>
            </a:pPr>
            <a:r>
              <a:rPr lang="en-US" dirty="0" smtClean="0"/>
              <a:t>1 drink = 1 beer</a:t>
            </a:r>
          </a:p>
          <a:p>
            <a:pPr lvl="1">
              <a:buNone/>
            </a:pPr>
            <a:r>
              <a:rPr lang="en-US" dirty="0" smtClean="0"/>
              <a:t>              1 1.5 ounce shot of hard liquor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Alcohol poisoning symptoms include:</a:t>
            </a:r>
          </a:p>
          <a:p>
            <a:r>
              <a:rPr lang="en-US" dirty="0" smtClean="0"/>
              <a:t>Confusion, stupor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smtClean="0"/>
              <a:t>Slow breathing (less than eight breaths a minute)</a:t>
            </a:r>
          </a:p>
          <a:p>
            <a:r>
              <a:rPr lang="en-US" dirty="0" smtClean="0"/>
              <a:t>Irregular breathing (a gap of more than 10 seconds between breaths)</a:t>
            </a:r>
          </a:p>
          <a:p>
            <a:r>
              <a:rPr lang="en-US" dirty="0" smtClean="0"/>
              <a:t>Blue-tinged skin or pale skin</a:t>
            </a:r>
          </a:p>
          <a:p>
            <a:r>
              <a:rPr lang="en-US" dirty="0" smtClean="0"/>
              <a:t>Low body temperature (hypothermia)</a:t>
            </a:r>
          </a:p>
          <a:p>
            <a:r>
              <a:rPr lang="en-US" dirty="0" smtClean="0"/>
              <a:t>Unconsciousness ("passing out"), and can't be roused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with alcoholics who have been using heavily over a period of time</a:t>
            </a:r>
          </a:p>
          <a:p>
            <a:pPr>
              <a:buNone/>
            </a:pPr>
            <a:r>
              <a:rPr lang="en-US" dirty="0" smtClean="0"/>
              <a:t>First 6-12 hours can starts with…</a:t>
            </a:r>
          </a:p>
          <a:p>
            <a:pPr lvl="1"/>
            <a:r>
              <a:rPr lang="en-US" dirty="0" smtClean="0"/>
              <a:t>Mild anxiety</a:t>
            </a:r>
          </a:p>
          <a:p>
            <a:pPr lvl="1"/>
            <a:r>
              <a:rPr lang="en-US" dirty="0" smtClean="0"/>
              <a:t>Shakiness</a:t>
            </a:r>
          </a:p>
          <a:p>
            <a:pPr lvl="1"/>
            <a:r>
              <a:rPr lang="en-US" dirty="0" smtClean="0"/>
              <a:t>Sweating</a:t>
            </a:r>
          </a:p>
          <a:p>
            <a:pPr lvl="1"/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smtClean="0"/>
              <a:t>Headaches</a:t>
            </a:r>
          </a:p>
          <a:p>
            <a:pPr lvl="1"/>
            <a:r>
              <a:rPr lang="en-US" dirty="0" smtClean="0"/>
              <a:t>Insomnia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5785</TotalTime>
  <Words>1965</Words>
  <Application>Microsoft Office PowerPoint</Application>
  <PresentationFormat>On-screen Show (4:3)</PresentationFormat>
  <Paragraphs>381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Opulent</vt:lpstr>
      <vt:lpstr>Drugs, Tobacco, and Alcohol</vt:lpstr>
      <vt:lpstr>Part 1 - Alcohol</vt:lpstr>
      <vt:lpstr>Alcohol</vt:lpstr>
      <vt:lpstr>Alcohol</vt:lpstr>
      <vt:lpstr>Alcohol Consumption</vt:lpstr>
      <vt:lpstr>Dangers of Binge Drinking</vt:lpstr>
      <vt:lpstr>Dangers of Binge Drinking</vt:lpstr>
      <vt:lpstr>Alcohol Poisoning</vt:lpstr>
      <vt:lpstr>Withdrawal</vt:lpstr>
      <vt:lpstr>Withdrawal</vt:lpstr>
      <vt:lpstr>Brain function after alcohol</vt:lpstr>
      <vt:lpstr>Alcohol and the Law</vt:lpstr>
      <vt:lpstr>Amnesty for Good Samaritans</vt:lpstr>
      <vt:lpstr>Areas more vulnerable to alcohol-related abnormalities</vt:lpstr>
      <vt:lpstr>Wernicke-Korsakoff Syndrome</vt:lpstr>
      <vt:lpstr>Wernicke’s encephalopathy</vt:lpstr>
      <vt:lpstr>Korsakoff’s psychosis</vt:lpstr>
      <vt:lpstr>Treatment</vt:lpstr>
      <vt:lpstr>Alcoholic Liver Disease</vt:lpstr>
      <vt:lpstr>Liver Function and the Brain</vt:lpstr>
      <vt:lpstr>Treatment</vt:lpstr>
      <vt:lpstr>Part 2 - Tobacco</vt:lpstr>
      <vt:lpstr>Makeup of a Cigarette</vt:lpstr>
      <vt:lpstr>Cigarettes</vt:lpstr>
      <vt:lpstr>Cigarettes</vt:lpstr>
      <vt:lpstr>How are cigarettes made?</vt:lpstr>
      <vt:lpstr>Cigars </vt:lpstr>
      <vt:lpstr>Smokeless Tobacco</vt:lpstr>
      <vt:lpstr>Diseases resulting from Tobacco use</vt:lpstr>
      <vt:lpstr>Diseases resulting from tobacco use</vt:lpstr>
      <vt:lpstr>Cancers resulting from Tobacco Use</vt:lpstr>
      <vt:lpstr>Cancers resulting from Tobacco Use</vt:lpstr>
      <vt:lpstr>Oh, by the way…</vt:lpstr>
      <vt:lpstr>Who Smokes and Why?</vt:lpstr>
      <vt:lpstr>Effects of Nicotine</vt:lpstr>
      <vt:lpstr>Nicotine Causes…</vt:lpstr>
      <vt:lpstr>Part 3 - Drugs</vt:lpstr>
      <vt:lpstr>Marijuana</vt:lpstr>
      <vt:lpstr>Cannabidiol</vt:lpstr>
      <vt:lpstr>THC</vt:lpstr>
      <vt:lpstr>THC and anandamide</vt:lpstr>
      <vt:lpstr>THC</vt:lpstr>
      <vt:lpstr>Marijuana usage in adolescence</vt:lpstr>
      <vt:lpstr>Brain Function </vt:lpstr>
      <vt:lpstr>Lung and Heart Function</vt:lpstr>
      <vt:lpstr>Long Term Effects</vt:lpstr>
      <vt:lpstr>Bath Salts</vt:lpstr>
      <vt:lpstr>Club Drugs</vt:lpstr>
      <vt:lpstr>Club Drugs</vt:lpstr>
      <vt:lpstr>Club Drugs</vt:lpstr>
      <vt:lpstr>Heroin</vt:lpstr>
      <vt:lpstr>heroin</vt:lpstr>
      <vt:lpstr>Cocaine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Drugs, Tobacco, and Alcohol</dc:title>
  <dc:creator>Mens-lockers</dc:creator>
  <cp:lastModifiedBy>W-107</cp:lastModifiedBy>
  <cp:revision>57</cp:revision>
  <dcterms:created xsi:type="dcterms:W3CDTF">2013-05-02T12:00:38Z</dcterms:created>
  <dcterms:modified xsi:type="dcterms:W3CDTF">2015-05-01T14:12:01Z</dcterms:modified>
</cp:coreProperties>
</file>